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2"/>
  </p:notesMasterIdLst>
  <p:sldIdLst>
    <p:sldId id="269" r:id="rId3"/>
    <p:sldId id="317" r:id="rId4"/>
    <p:sldId id="286" r:id="rId5"/>
    <p:sldId id="343" r:id="rId6"/>
    <p:sldId id="257" r:id="rId7"/>
    <p:sldId id="341" r:id="rId8"/>
    <p:sldId id="342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27" r:id="rId17"/>
    <p:sldId id="329" r:id="rId18"/>
    <p:sldId id="328" r:id="rId19"/>
    <p:sldId id="330" r:id="rId20"/>
    <p:sldId id="331" r:id="rId21"/>
    <p:sldId id="340" r:id="rId22"/>
    <p:sldId id="332" r:id="rId23"/>
    <p:sldId id="334" r:id="rId24"/>
    <p:sldId id="333" r:id="rId25"/>
    <p:sldId id="335" r:id="rId26"/>
    <p:sldId id="336" r:id="rId27"/>
    <p:sldId id="337" r:id="rId28"/>
    <p:sldId id="338" r:id="rId29"/>
    <p:sldId id="339" r:id="rId30"/>
    <p:sldId id="277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3C"/>
    <a:srgbClr val="8C8C8C"/>
    <a:srgbClr val="ED1C24"/>
    <a:srgbClr val="B4B4B4"/>
    <a:srgbClr val="646464"/>
    <a:srgbClr val="C8C8C8"/>
    <a:srgbClr val="88F1E5"/>
    <a:srgbClr val="88D8E5"/>
    <a:srgbClr val="88E4E5"/>
    <a:srgbClr val="21B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420E65-8AD1-492B-A407-46682783B7E1}" v="276" dt="2019-06-22T12:51:18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85563-5B4D-4A6A-9B98-FD1915AC7854}" type="doc">
      <dgm:prSet loTypeId="urn:microsoft.com/office/officeart/2005/8/layout/cycle8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61BF71F-AB72-4398-91DF-EEDEE6E5CDB0}">
      <dgm:prSet phldrT="[文本]"/>
      <dgm:spPr/>
      <dgm:t>
        <a:bodyPr/>
        <a:lstStyle/>
        <a:p>
          <a:r>
            <a:rPr lang="en-US" dirty="0"/>
            <a:t>Synthesis</a:t>
          </a:r>
        </a:p>
      </dgm:t>
    </dgm:pt>
    <dgm:pt modelId="{3817C9FA-0E78-4271-B2C7-6610A51ACAE0}" type="parTrans" cxnId="{92C8D291-30BC-4228-9C16-F7C735F2A409}">
      <dgm:prSet/>
      <dgm:spPr/>
      <dgm:t>
        <a:bodyPr/>
        <a:lstStyle/>
        <a:p>
          <a:endParaRPr lang="en-US"/>
        </a:p>
      </dgm:t>
    </dgm:pt>
    <dgm:pt modelId="{8855BEDB-BC27-4437-8205-B0CD90B8073B}" type="sibTrans" cxnId="{92C8D291-30BC-4228-9C16-F7C735F2A409}">
      <dgm:prSet/>
      <dgm:spPr/>
      <dgm:t>
        <a:bodyPr/>
        <a:lstStyle/>
        <a:p>
          <a:endParaRPr lang="en-US"/>
        </a:p>
      </dgm:t>
    </dgm:pt>
    <dgm:pt modelId="{09881094-1A04-4838-B87B-1694C74C6D32}">
      <dgm:prSet phldrT="[文本]"/>
      <dgm:spPr/>
      <dgm:t>
        <a:bodyPr/>
        <a:lstStyle/>
        <a:p>
          <a:r>
            <a:rPr lang="en-US" dirty="0"/>
            <a:t>Target engagement</a:t>
          </a:r>
        </a:p>
        <a:p>
          <a:r>
            <a:rPr lang="en-US" dirty="0"/>
            <a:t>evaluation</a:t>
          </a:r>
        </a:p>
      </dgm:t>
    </dgm:pt>
    <dgm:pt modelId="{54BA7421-5D6F-4CF4-90EC-B65877309171}" type="parTrans" cxnId="{66DBDA0E-552D-4B57-B14B-30F3A9BAB59D}">
      <dgm:prSet/>
      <dgm:spPr/>
      <dgm:t>
        <a:bodyPr/>
        <a:lstStyle/>
        <a:p>
          <a:endParaRPr lang="en-US"/>
        </a:p>
      </dgm:t>
    </dgm:pt>
    <dgm:pt modelId="{63B2893C-C057-49FB-A4B1-9EE36034EC30}" type="sibTrans" cxnId="{66DBDA0E-552D-4B57-B14B-30F3A9BAB59D}">
      <dgm:prSet/>
      <dgm:spPr/>
      <dgm:t>
        <a:bodyPr/>
        <a:lstStyle/>
        <a:p>
          <a:endParaRPr lang="en-US"/>
        </a:p>
      </dgm:t>
    </dgm:pt>
    <dgm:pt modelId="{C28BE41D-C88F-4B6E-83D8-8979D3574D10}">
      <dgm:prSet phldrT="[文本]"/>
      <dgm:spPr/>
      <dgm:t>
        <a:bodyPr/>
        <a:lstStyle/>
        <a:p>
          <a:r>
            <a:rPr lang="en-US" dirty="0"/>
            <a:t>ADME</a:t>
          </a:r>
        </a:p>
        <a:p>
          <a:r>
            <a:rPr lang="en-US" dirty="0"/>
            <a:t>evaluation</a:t>
          </a:r>
        </a:p>
      </dgm:t>
    </dgm:pt>
    <dgm:pt modelId="{80325C94-77DB-4FDD-B47A-30639F27B9CA}" type="parTrans" cxnId="{5818326A-5AF1-403B-BAAE-72ED43FA6ADE}">
      <dgm:prSet/>
      <dgm:spPr/>
      <dgm:t>
        <a:bodyPr/>
        <a:lstStyle/>
        <a:p>
          <a:endParaRPr lang="en-US"/>
        </a:p>
      </dgm:t>
    </dgm:pt>
    <dgm:pt modelId="{1D794A0B-F2E8-4FA0-A1D4-8FE8268DDE55}" type="sibTrans" cxnId="{5818326A-5AF1-403B-BAAE-72ED43FA6ADE}">
      <dgm:prSet/>
      <dgm:spPr/>
      <dgm:t>
        <a:bodyPr/>
        <a:lstStyle/>
        <a:p>
          <a:endParaRPr lang="en-US"/>
        </a:p>
      </dgm:t>
    </dgm:pt>
    <dgm:pt modelId="{65675D0A-BA46-4C53-97E4-AE6BD92313A4}">
      <dgm:prSet phldrT="[文本]"/>
      <dgm:spPr/>
      <dgm:t>
        <a:bodyPr/>
        <a:lstStyle/>
        <a:p>
          <a:endParaRPr lang="en-US" dirty="0"/>
        </a:p>
      </dgm:t>
    </dgm:pt>
    <dgm:pt modelId="{D5C47897-8CD6-4E4B-9905-AFB6E5DD665F}" type="parTrans" cxnId="{1771D882-4687-448A-BD94-085AB60C5A7C}">
      <dgm:prSet/>
      <dgm:spPr/>
      <dgm:t>
        <a:bodyPr/>
        <a:lstStyle/>
        <a:p>
          <a:endParaRPr lang="en-US"/>
        </a:p>
      </dgm:t>
    </dgm:pt>
    <dgm:pt modelId="{E961FB4B-1DAC-46B2-AE19-59C90002EB37}" type="sibTrans" cxnId="{1771D882-4687-448A-BD94-085AB60C5A7C}">
      <dgm:prSet/>
      <dgm:spPr/>
      <dgm:t>
        <a:bodyPr/>
        <a:lstStyle/>
        <a:p>
          <a:endParaRPr lang="en-US"/>
        </a:p>
      </dgm:t>
    </dgm:pt>
    <dgm:pt modelId="{419EB6A9-EDFE-4E8E-BAB9-BEF76B1F7EAC}">
      <dgm:prSet phldrT="[文本]"/>
      <dgm:spPr/>
      <dgm:t>
        <a:bodyPr/>
        <a:lstStyle/>
        <a:p>
          <a:r>
            <a:rPr lang="en-US" dirty="0"/>
            <a:t>Design</a:t>
          </a:r>
        </a:p>
      </dgm:t>
    </dgm:pt>
    <dgm:pt modelId="{301472D5-B9F4-4174-998F-3D9997B5E279}" type="parTrans" cxnId="{F8AF89F7-337E-41BC-8850-D914B5DA0F32}">
      <dgm:prSet/>
      <dgm:spPr/>
      <dgm:t>
        <a:bodyPr/>
        <a:lstStyle/>
        <a:p>
          <a:endParaRPr lang="en-US"/>
        </a:p>
      </dgm:t>
    </dgm:pt>
    <dgm:pt modelId="{5B80EB0F-BE58-4E35-8FD0-7197FA76E683}" type="sibTrans" cxnId="{F8AF89F7-337E-41BC-8850-D914B5DA0F32}">
      <dgm:prSet/>
      <dgm:spPr/>
      <dgm:t>
        <a:bodyPr/>
        <a:lstStyle/>
        <a:p>
          <a:endParaRPr lang="en-US"/>
        </a:p>
      </dgm:t>
    </dgm:pt>
    <dgm:pt modelId="{84D7612E-4882-40B7-84CC-E4E18C2CDCD4}" type="pres">
      <dgm:prSet presAssocID="{0A185563-5B4D-4A6A-9B98-FD1915AC785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784B6A2-E560-45CE-A205-2694AC175FA0}" type="pres">
      <dgm:prSet presAssocID="{0A185563-5B4D-4A6A-9B98-FD1915AC7854}" presName="wedge1" presStyleLbl="node1" presStyleIdx="0" presStyleCnt="5"/>
      <dgm:spPr/>
      <dgm:t>
        <a:bodyPr/>
        <a:lstStyle/>
        <a:p>
          <a:endParaRPr lang="zh-CN" altLang="en-US"/>
        </a:p>
      </dgm:t>
    </dgm:pt>
    <dgm:pt modelId="{84DCEE20-62D7-453E-A426-7F8AEC623B4A}" type="pres">
      <dgm:prSet presAssocID="{0A185563-5B4D-4A6A-9B98-FD1915AC7854}" presName="dummy1a" presStyleCnt="0"/>
      <dgm:spPr/>
    </dgm:pt>
    <dgm:pt modelId="{71744456-8224-4E9C-9B12-9FCDCD086134}" type="pres">
      <dgm:prSet presAssocID="{0A185563-5B4D-4A6A-9B98-FD1915AC7854}" presName="dummy1b" presStyleCnt="0"/>
      <dgm:spPr/>
    </dgm:pt>
    <dgm:pt modelId="{6B670A6F-DF69-4901-9531-E2DAFA7A92B9}" type="pres">
      <dgm:prSet presAssocID="{0A185563-5B4D-4A6A-9B98-FD1915AC785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D817E4-FFF4-4409-B378-7EC06B2CB15E}" type="pres">
      <dgm:prSet presAssocID="{0A185563-5B4D-4A6A-9B98-FD1915AC7854}" presName="wedge2" presStyleLbl="node1" presStyleIdx="1" presStyleCnt="5"/>
      <dgm:spPr/>
      <dgm:t>
        <a:bodyPr/>
        <a:lstStyle/>
        <a:p>
          <a:endParaRPr lang="zh-CN" altLang="en-US"/>
        </a:p>
      </dgm:t>
    </dgm:pt>
    <dgm:pt modelId="{1717F8D9-3C79-4146-8279-B677FB8F19C5}" type="pres">
      <dgm:prSet presAssocID="{0A185563-5B4D-4A6A-9B98-FD1915AC7854}" presName="dummy2a" presStyleCnt="0"/>
      <dgm:spPr/>
    </dgm:pt>
    <dgm:pt modelId="{879800E3-B3FF-4434-B295-BB80DB93372F}" type="pres">
      <dgm:prSet presAssocID="{0A185563-5B4D-4A6A-9B98-FD1915AC7854}" presName="dummy2b" presStyleCnt="0"/>
      <dgm:spPr/>
    </dgm:pt>
    <dgm:pt modelId="{BAE6FA1C-1A58-46B2-81CD-C156791A4355}" type="pres">
      <dgm:prSet presAssocID="{0A185563-5B4D-4A6A-9B98-FD1915AC785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BD372E-414C-4C56-963F-C18AD2D99732}" type="pres">
      <dgm:prSet presAssocID="{0A185563-5B4D-4A6A-9B98-FD1915AC7854}" presName="wedge3" presStyleLbl="node1" presStyleIdx="2" presStyleCnt="5"/>
      <dgm:spPr/>
      <dgm:t>
        <a:bodyPr/>
        <a:lstStyle/>
        <a:p>
          <a:endParaRPr lang="zh-CN" altLang="en-US"/>
        </a:p>
      </dgm:t>
    </dgm:pt>
    <dgm:pt modelId="{4CE2F511-AB5E-4217-8EFC-62326D427AB6}" type="pres">
      <dgm:prSet presAssocID="{0A185563-5B4D-4A6A-9B98-FD1915AC7854}" presName="dummy3a" presStyleCnt="0"/>
      <dgm:spPr/>
    </dgm:pt>
    <dgm:pt modelId="{F4511B9B-6C20-4C14-A32C-F28D37ECD5F9}" type="pres">
      <dgm:prSet presAssocID="{0A185563-5B4D-4A6A-9B98-FD1915AC7854}" presName="dummy3b" presStyleCnt="0"/>
      <dgm:spPr/>
    </dgm:pt>
    <dgm:pt modelId="{D880F732-0DF6-4DB8-876D-BC97B0AFBB86}" type="pres">
      <dgm:prSet presAssocID="{0A185563-5B4D-4A6A-9B98-FD1915AC785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1EFECB8-14FB-4EF1-B981-79DE97A7AA02}" type="pres">
      <dgm:prSet presAssocID="{0A185563-5B4D-4A6A-9B98-FD1915AC7854}" presName="wedge4" presStyleLbl="node1" presStyleIdx="3" presStyleCnt="5"/>
      <dgm:spPr/>
      <dgm:t>
        <a:bodyPr/>
        <a:lstStyle/>
        <a:p>
          <a:endParaRPr lang="zh-CN" altLang="en-US"/>
        </a:p>
      </dgm:t>
    </dgm:pt>
    <dgm:pt modelId="{4151F9A6-3E72-4529-8542-0581B04428E1}" type="pres">
      <dgm:prSet presAssocID="{0A185563-5B4D-4A6A-9B98-FD1915AC7854}" presName="dummy4a" presStyleCnt="0"/>
      <dgm:spPr/>
    </dgm:pt>
    <dgm:pt modelId="{59F7E086-F782-4D16-AE3D-5B1175E3FA36}" type="pres">
      <dgm:prSet presAssocID="{0A185563-5B4D-4A6A-9B98-FD1915AC7854}" presName="dummy4b" presStyleCnt="0"/>
      <dgm:spPr/>
    </dgm:pt>
    <dgm:pt modelId="{5E4C7338-190C-4ED1-88E3-35F162F9E969}" type="pres">
      <dgm:prSet presAssocID="{0A185563-5B4D-4A6A-9B98-FD1915AC785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C24EFC-1628-4218-B0BE-1626DE3A84BF}" type="pres">
      <dgm:prSet presAssocID="{0A185563-5B4D-4A6A-9B98-FD1915AC7854}" presName="wedge5" presStyleLbl="node1" presStyleIdx="4" presStyleCnt="5"/>
      <dgm:spPr/>
      <dgm:t>
        <a:bodyPr/>
        <a:lstStyle/>
        <a:p>
          <a:endParaRPr lang="zh-CN" altLang="en-US"/>
        </a:p>
      </dgm:t>
    </dgm:pt>
    <dgm:pt modelId="{39BEBC72-22EF-4A6C-95C4-D88D56FD2554}" type="pres">
      <dgm:prSet presAssocID="{0A185563-5B4D-4A6A-9B98-FD1915AC7854}" presName="dummy5a" presStyleCnt="0"/>
      <dgm:spPr/>
    </dgm:pt>
    <dgm:pt modelId="{AEF02200-DD93-4EF8-A296-B1E84A54EB74}" type="pres">
      <dgm:prSet presAssocID="{0A185563-5B4D-4A6A-9B98-FD1915AC7854}" presName="dummy5b" presStyleCnt="0"/>
      <dgm:spPr/>
    </dgm:pt>
    <dgm:pt modelId="{34B89387-13A4-43AD-96FB-52C06D25EB52}" type="pres">
      <dgm:prSet presAssocID="{0A185563-5B4D-4A6A-9B98-FD1915AC785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A13718-A2E2-48A9-9D35-DA3A7D25DF97}" type="pres">
      <dgm:prSet presAssocID="{8855BEDB-BC27-4437-8205-B0CD90B8073B}" presName="arrowWedge1" presStyleLbl="fgSibTrans2D1" presStyleIdx="0" presStyleCnt="5" custLinFactNeighborX="1803" custLinFactNeighborY="-2402"/>
      <dgm:spPr/>
    </dgm:pt>
    <dgm:pt modelId="{00E3DBBA-6D84-495E-8DFB-6577AD85AA7A}" type="pres">
      <dgm:prSet presAssocID="{63B2893C-C057-49FB-A4B1-9EE36034EC30}" presName="arrowWedge2" presStyleLbl="fgSibTrans2D1" presStyleIdx="1" presStyleCnt="5"/>
      <dgm:spPr/>
    </dgm:pt>
    <dgm:pt modelId="{857AC6F6-8038-468B-B7AC-EF3634B4DDCC}" type="pres">
      <dgm:prSet presAssocID="{1D794A0B-F2E8-4FA0-A1D4-8FE8268DDE55}" presName="arrowWedge3" presStyleLbl="fgSibTrans2D1" presStyleIdx="2" presStyleCnt="5"/>
      <dgm:spPr/>
    </dgm:pt>
    <dgm:pt modelId="{3EA2E2C0-8ECD-45AE-80DB-E8E0540A42AA}" type="pres">
      <dgm:prSet presAssocID="{E961FB4B-1DAC-46B2-AE19-59C90002EB37}" presName="arrowWedge4" presStyleLbl="fgSibTrans2D1" presStyleIdx="3" presStyleCnt="5"/>
      <dgm:spPr/>
    </dgm:pt>
    <dgm:pt modelId="{D47A9D70-9A2D-4037-A852-15BFA11A2F30}" type="pres">
      <dgm:prSet presAssocID="{5B80EB0F-BE58-4E35-8FD0-7197FA76E683}" presName="arrowWedge5" presStyleLbl="fgSibTrans2D1" presStyleIdx="4" presStyleCnt="5"/>
      <dgm:spPr/>
    </dgm:pt>
  </dgm:ptLst>
  <dgm:cxnLst>
    <dgm:cxn modelId="{5818326A-5AF1-403B-BAAE-72ED43FA6ADE}" srcId="{0A185563-5B4D-4A6A-9B98-FD1915AC7854}" destId="{C28BE41D-C88F-4B6E-83D8-8979D3574D10}" srcOrd="2" destOrd="0" parTransId="{80325C94-77DB-4FDD-B47A-30639F27B9CA}" sibTransId="{1D794A0B-F2E8-4FA0-A1D4-8FE8268DDE55}"/>
    <dgm:cxn modelId="{92C8D291-30BC-4228-9C16-F7C735F2A409}" srcId="{0A185563-5B4D-4A6A-9B98-FD1915AC7854}" destId="{F61BF71F-AB72-4398-91DF-EEDEE6E5CDB0}" srcOrd="0" destOrd="0" parTransId="{3817C9FA-0E78-4271-B2C7-6610A51ACAE0}" sibTransId="{8855BEDB-BC27-4437-8205-B0CD90B8073B}"/>
    <dgm:cxn modelId="{42A75322-23DC-4D4B-9ADF-338AE37DE894}" type="presOf" srcId="{F61BF71F-AB72-4398-91DF-EEDEE6E5CDB0}" destId="{6B670A6F-DF69-4901-9531-E2DAFA7A92B9}" srcOrd="1" destOrd="0" presId="urn:microsoft.com/office/officeart/2005/8/layout/cycle8"/>
    <dgm:cxn modelId="{1771D882-4687-448A-BD94-085AB60C5A7C}" srcId="{0A185563-5B4D-4A6A-9B98-FD1915AC7854}" destId="{65675D0A-BA46-4C53-97E4-AE6BD92313A4}" srcOrd="3" destOrd="0" parTransId="{D5C47897-8CD6-4E4B-9905-AFB6E5DD665F}" sibTransId="{E961FB4B-1DAC-46B2-AE19-59C90002EB37}"/>
    <dgm:cxn modelId="{643FAF5B-85BC-40ED-8AFD-2C3E81E47207}" type="presOf" srcId="{419EB6A9-EDFE-4E8E-BAB9-BEF76B1F7EAC}" destId="{EAC24EFC-1628-4218-B0BE-1626DE3A84BF}" srcOrd="0" destOrd="0" presId="urn:microsoft.com/office/officeart/2005/8/layout/cycle8"/>
    <dgm:cxn modelId="{8F131F42-F736-4873-B54B-33C70D38633F}" type="presOf" srcId="{0A185563-5B4D-4A6A-9B98-FD1915AC7854}" destId="{84D7612E-4882-40B7-84CC-E4E18C2CDCD4}" srcOrd="0" destOrd="0" presId="urn:microsoft.com/office/officeart/2005/8/layout/cycle8"/>
    <dgm:cxn modelId="{8EAA448A-027C-4594-9649-BE88FA2CD71B}" type="presOf" srcId="{65675D0A-BA46-4C53-97E4-AE6BD92313A4}" destId="{5E4C7338-190C-4ED1-88E3-35F162F9E969}" srcOrd="1" destOrd="0" presId="urn:microsoft.com/office/officeart/2005/8/layout/cycle8"/>
    <dgm:cxn modelId="{8B869957-1909-4DD8-8950-B6389A501D60}" type="presOf" srcId="{C28BE41D-C88F-4B6E-83D8-8979D3574D10}" destId="{07BD372E-414C-4C56-963F-C18AD2D99732}" srcOrd="0" destOrd="0" presId="urn:microsoft.com/office/officeart/2005/8/layout/cycle8"/>
    <dgm:cxn modelId="{F8AF89F7-337E-41BC-8850-D914B5DA0F32}" srcId="{0A185563-5B4D-4A6A-9B98-FD1915AC7854}" destId="{419EB6A9-EDFE-4E8E-BAB9-BEF76B1F7EAC}" srcOrd="4" destOrd="0" parTransId="{301472D5-B9F4-4174-998F-3D9997B5E279}" sibTransId="{5B80EB0F-BE58-4E35-8FD0-7197FA76E683}"/>
    <dgm:cxn modelId="{A023C967-24B6-4203-947B-78A6B70F11AE}" type="presOf" srcId="{F61BF71F-AB72-4398-91DF-EEDEE6E5CDB0}" destId="{A784B6A2-E560-45CE-A205-2694AC175FA0}" srcOrd="0" destOrd="0" presId="urn:microsoft.com/office/officeart/2005/8/layout/cycle8"/>
    <dgm:cxn modelId="{66DBDA0E-552D-4B57-B14B-30F3A9BAB59D}" srcId="{0A185563-5B4D-4A6A-9B98-FD1915AC7854}" destId="{09881094-1A04-4838-B87B-1694C74C6D32}" srcOrd="1" destOrd="0" parTransId="{54BA7421-5D6F-4CF4-90EC-B65877309171}" sibTransId="{63B2893C-C057-49FB-A4B1-9EE36034EC30}"/>
    <dgm:cxn modelId="{EE905138-4E57-446B-9C54-BDA421404ABC}" type="presOf" srcId="{09881094-1A04-4838-B87B-1694C74C6D32}" destId="{BAE6FA1C-1A58-46B2-81CD-C156791A4355}" srcOrd="1" destOrd="0" presId="urn:microsoft.com/office/officeart/2005/8/layout/cycle8"/>
    <dgm:cxn modelId="{EA19F103-24EC-4D83-83E6-A38E80C1459C}" type="presOf" srcId="{419EB6A9-EDFE-4E8E-BAB9-BEF76B1F7EAC}" destId="{34B89387-13A4-43AD-96FB-52C06D25EB52}" srcOrd="1" destOrd="0" presId="urn:microsoft.com/office/officeart/2005/8/layout/cycle8"/>
    <dgm:cxn modelId="{14F413F5-5249-4377-A689-CCE9A1C923B0}" type="presOf" srcId="{09881094-1A04-4838-B87B-1694C74C6D32}" destId="{DDD817E4-FFF4-4409-B378-7EC06B2CB15E}" srcOrd="0" destOrd="0" presId="urn:microsoft.com/office/officeart/2005/8/layout/cycle8"/>
    <dgm:cxn modelId="{BFE5394A-92CF-43B9-9DE7-9D3683DC6749}" type="presOf" srcId="{65675D0A-BA46-4C53-97E4-AE6BD92313A4}" destId="{C1EFECB8-14FB-4EF1-B981-79DE97A7AA02}" srcOrd="0" destOrd="0" presId="urn:microsoft.com/office/officeart/2005/8/layout/cycle8"/>
    <dgm:cxn modelId="{F464E7A1-FA4A-40C5-AE20-E495FF88DC23}" type="presOf" srcId="{C28BE41D-C88F-4B6E-83D8-8979D3574D10}" destId="{D880F732-0DF6-4DB8-876D-BC97B0AFBB86}" srcOrd="1" destOrd="0" presId="urn:microsoft.com/office/officeart/2005/8/layout/cycle8"/>
    <dgm:cxn modelId="{A942D9DF-3821-4BDC-ADA8-E82735B432B9}" type="presParOf" srcId="{84D7612E-4882-40B7-84CC-E4E18C2CDCD4}" destId="{A784B6A2-E560-45CE-A205-2694AC175FA0}" srcOrd="0" destOrd="0" presId="urn:microsoft.com/office/officeart/2005/8/layout/cycle8"/>
    <dgm:cxn modelId="{BFAEA1EA-DF19-41B2-9F7A-9B5C8B13916B}" type="presParOf" srcId="{84D7612E-4882-40B7-84CC-E4E18C2CDCD4}" destId="{84DCEE20-62D7-453E-A426-7F8AEC623B4A}" srcOrd="1" destOrd="0" presId="urn:microsoft.com/office/officeart/2005/8/layout/cycle8"/>
    <dgm:cxn modelId="{90E27FB1-C565-423F-8672-8BF9E544C96F}" type="presParOf" srcId="{84D7612E-4882-40B7-84CC-E4E18C2CDCD4}" destId="{71744456-8224-4E9C-9B12-9FCDCD086134}" srcOrd="2" destOrd="0" presId="urn:microsoft.com/office/officeart/2005/8/layout/cycle8"/>
    <dgm:cxn modelId="{3727FB09-6DEB-4572-A6CF-97F57E401850}" type="presParOf" srcId="{84D7612E-4882-40B7-84CC-E4E18C2CDCD4}" destId="{6B670A6F-DF69-4901-9531-E2DAFA7A92B9}" srcOrd="3" destOrd="0" presId="urn:microsoft.com/office/officeart/2005/8/layout/cycle8"/>
    <dgm:cxn modelId="{6F9069B4-D16B-413D-AB32-3BA34EB03352}" type="presParOf" srcId="{84D7612E-4882-40B7-84CC-E4E18C2CDCD4}" destId="{DDD817E4-FFF4-4409-B378-7EC06B2CB15E}" srcOrd="4" destOrd="0" presId="urn:microsoft.com/office/officeart/2005/8/layout/cycle8"/>
    <dgm:cxn modelId="{2394937B-CF41-4F6D-BD8E-3CB297E02E8C}" type="presParOf" srcId="{84D7612E-4882-40B7-84CC-E4E18C2CDCD4}" destId="{1717F8D9-3C79-4146-8279-B677FB8F19C5}" srcOrd="5" destOrd="0" presId="urn:microsoft.com/office/officeart/2005/8/layout/cycle8"/>
    <dgm:cxn modelId="{91E8019F-294E-4D0A-A616-C31774E88FBB}" type="presParOf" srcId="{84D7612E-4882-40B7-84CC-E4E18C2CDCD4}" destId="{879800E3-B3FF-4434-B295-BB80DB93372F}" srcOrd="6" destOrd="0" presId="urn:microsoft.com/office/officeart/2005/8/layout/cycle8"/>
    <dgm:cxn modelId="{01187B8E-B1D6-4CEB-9ADC-1C31614B49CB}" type="presParOf" srcId="{84D7612E-4882-40B7-84CC-E4E18C2CDCD4}" destId="{BAE6FA1C-1A58-46B2-81CD-C156791A4355}" srcOrd="7" destOrd="0" presId="urn:microsoft.com/office/officeart/2005/8/layout/cycle8"/>
    <dgm:cxn modelId="{6B41FF87-9620-4328-A9C2-EEC591FB04A9}" type="presParOf" srcId="{84D7612E-4882-40B7-84CC-E4E18C2CDCD4}" destId="{07BD372E-414C-4C56-963F-C18AD2D99732}" srcOrd="8" destOrd="0" presId="urn:microsoft.com/office/officeart/2005/8/layout/cycle8"/>
    <dgm:cxn modelId="{8768C005-5EA4-4A19-8F57-E0D006295CDB}" type="presParOf" srcId="{84D7612E-4882-40B7-84CC-E4E18C2CDCD4}" destId="{4CE2F511-AB5E-4217-8EFC-62326D427AB6}" srcOrd="9" destOrd="0" presId="urn:microsoft.com/office/officeart/2005/8/layout/cycle8"/>
    <dgm:cxn modelId="{67B5F52D-FD51-4500-A7E6-96E565BDB52F}" type="presParOf" srcId="{84D7612E-4882-40B7-84CC-E4E18C2CDCD4}" destId="{F4511B9B-6C20-4C14-A32C-F28D37ECD5F9}" srcOrd="10" destOrd="0" presId="urn:microsoft.com/office/officeart/2005/8/layout/cycle8"/>
    <dgm:cxn modelId="{CE18D0EE-3D93-4ADD-A5DB-732EE840DFBD}" type="presParOf" srcId="{84D7612E-4882-40B7-84CC-E4E18C2CDCD4}" destId="{D880F732-0DF6-4DB8-876D-BC97B0AFBB86}" srcOrd="11" destOrd="0" presId="urn:microsoft.com/office/officeart/2005/8/layout/cycle8"/>
    <dgm:cxn modelId="{1D32348C-886B-453A-8EEF-8BD9302A8397}" type="presParOf" srcId="{84D7612E-4882-40B7-84CC-E4E18C2CDCD4}" destId="{C1EFECB8-14FB-4EF1-B981-79DE97A7AA02}" srcOrd="12" destOrd="0" presId="urn:microsoft.com/office/officeart/2005/8/layout/cycle8"/>
    <dgm:cxn modelId="{54FE7E7D-D3EF-4A2B-BB7C-8503124D9E71}" type="presParOf" srcId="{84D7612E-4882-40B7-84CC-E4E18C2CDCD4}" destId="{4151F9A6-3E72-4529-8542-0581B04428E1}" srcOrd="13" destOrd="0" presId="urn:microsoft.com/office/officeart/2005/8/layout/cycle8"/>
    <dgm:cxn modelId="{D9F0B3C8-2E55-4AB0-8AB3-338DFF8A115A}" type="presParOf" srcId="{84D7612E-4882-40B7-84CC-E4E18C2CDCD4}" destId="{59F7E086-F782-4D16-AE3D-5B1175E3FA36}" srcOrd="14" destOrd="0" presId="urn:microsoft.com/office/officeart/2005/8/layout/cycle8"/>
    <dgm:cxn modelId="{3FEBB194-6E57-4393-8362-4F2C8FBF3B3D}" type="presParOf" srcId="{84D7612E-4882-40B7-84CC-E4E18C2CDCD4}" destId="{5E4C7338-190C-4ED1-88E3-35F162F9E969}" srcOrd="15" destOrd="0" presId="urn:microsoft.com/office/officeart/2005/8/layout/cycle8"/>
    <dgm:cxn modelId="{FCD0A4F0-3AA3-4464-A887-473E24270CD8}" type="presParOf" srcId="{84D7612E-4882-40B7-84CC-E4E18C2CDCD4}" destId="{EAC24EFC-1628-4218-B0BE-1626DE3A84BF}" srcOrd="16" destOrd="0" presId="urn:microsoft.com/office/officeart/2005/8/layout/cycle8"/>
    <dgm:cxn modelId="{60AF5B7D-AB02-4503-B72D-A78777BAF4CE}" type="presParOf" srcId="{84D7612E-4882-40B7-84CC-E4E18C2CDCD4}" destId="{39BEBC72-22EF-4A6C-95C4-D88D56FD2554}" srcOrd="17" destOrd="0" presId="urn:microsoft.com/office/officeart/2005/8/layout/cycle8"/>
    <dgm:cxn modelId="{50C0090D-EA74-40B1-8D92-0E7385FCA747}" type="presParOf" srcId="{84D7612E-4882-40B7-84CC-E4E18C2CDCD4}" destId="{AEF02200-DD93-4EF8-A296-B1E84A54EB74}" srcOrd="18" destOrd="0" presId="urn:microsoft.com/office/officeart/2005/8/layout/cycle8"/>
    <dgm:cxn modelId="{693FBCDE-DE49-4EBB-88B4-53270CE4C03F}" type="presParOf" srcId="{84D7612E-4882-40B7-84CC-E4E18C2CDCD4}" destId="{34B89387-13A4-43AD-96FB-52C06D25EB52}" srcOrd="19" destOrd="0" presId="urn:microsoft.com/office/officeart/2005/8/layout/cycle8"/>
    <dgm:cxn modelId="{04EB3DE9-8030-4D9E-B807-A25B3E9E53C8}" type="presParOf" srcId="{84D7612E-4882-40B7-84CC-E4E18C2CDCD4}" destId="{2DA13718-A2E2-48A9-9D35-DA3A7D25DF97}" srcOrd="20" destOrd="0" presId="urn:microsoft.com/office/officeart/2005/8/layout/cycle8"/>
    <dgm:cxn modelId="{3DE6F27F-E432-47A4-8546-37CC802C1D9C}" type="presParOf" srcId="{84D7612E-4882-40B7-84CC-E4E18C2CDCD4}" destId="{00E3DBBA-6D84-495E-8DFB-6577AD85AA7A}" srcOrd="21" destOrd="0" presId="urn:microsoft.com/office/officeart/2005/8/layout/cycle8"/>
    <dgm:cxn modelId="{3E21B945-385E-45B8-8E14-27A6243EC5C3}" type="presParOf" srcId="{84D7612E-4882-40B7-84CC-E4E18C2CDCD4}" destId="{857AC6F6-8038-468B-B7AC-EF3634B4DDCC}" srcOrd="22" destOrd="0" presId="urn:microsoft.com/office/officeart/2005/8/layout/cycle8"/>
    <dgm:cxn modelId="{A23D9D4D-8C12-4E7B-9D98-BAD4784FAFA9}" type="presParOf" srcId="{84D7612E-4882-40B7-84CC-E4E18C2CDCD4}" destId="{3EA2E2C0-8ECD-45AE-80DB-E8E0540A42AA}" srcOrd="23" destOrd="0" presId="urn:microsoft.com/office/officeart/2005/8/layout/cycle8"/>
    <dgm:cxn modelId="{B99FF2B9-02C6-4E0C-86C3-56E2A970B9B6}" type="presParOf" srcId="{84D7612E-4882-40B7-84CC-E4E18C2CDCD4}" destId="{D47A9D70-9A2D-4037-A852-15BFA11A2F30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85563-5B4D-4A6A-9B98-FD1915AC7854}" type="doc">
      <dgm:prSet loTypeId="urn:microsoft.com/office/officeart/2005/8/layout/chart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61BF71F-AB72-4398-91DF-EEDEE6E5CDB0}">
      <dgm:prSet phldrT="[文本]"/>
      <dgm:spPr>
        <a:solidFill>
          <a:schemeClr val="bg2"/>
        </a:solidFill>
      </dgm:spPr>
      <dgm:t>
        <a:bodyPr/>
        <a:lstStyle/>
        <a:p>
          <a:r>
            <a:rPr lang="en-US" dirty="0"/>
            <a:t>Synthesis</a:t>
          </a:r>
        </a:p>
      </dgm:t>
    </dgm:pt>
    <dgm:pt modelId="{3817C9FA-0E78-4271-B2C7-6610A51ACAE0}" type="parTrans" cxnId="{92C8D291-30BC-4228-9C16-F7C735F2A409}">
      <dgm:prSet/>
      <dgm:spPr/>
      <dgm:t>
        <a:bodyPr/>
        <a:lstStyle/>
        <a:p>
          <a:endParaRPr lang="en-US"/>
        </a:p>
      </dgm:t>
    </dgm:pt>
    <dgm:pt modelId="{8855BEDB-BC27-4437-8205-B0CD90B8073B}" type="sibTrans" cxnId="{92C8D291-30BC-4228-9C16-F7C735F2A409}">
      <dgm:prSet/>
      <dgm:spPr/>
      <dgm:t>
        <a:bodyPr/>
        <a:lstStyle/>
        <a:p>
          <a:endParaRPr lang="en-US"/>
        </a:p>
      </dgm:t>
    </dgm:pt>
    <dgm:pt modelId="{09881094-1A04-4838-B87B-1694C74C6D32}">
      <dgm:prSet phldrT="[文本]"/>
      <dgm:spPr>
        <a:solidFill>
          <a:srgbClr val="00B0F0"/>
        </a:solidFill>
      </dgm:spPr>
      <dgm:t>
        <a:bodyPr/>
        <a:lstStyle/>
        <a:p>
          <a:r>
            <a:rPr lang="en-US" dirty="0"/>
            <a:t>Target engagement</a:t>
          </a:r>
        </a:p>
        <a:p>
          <a:r>
            <a:rPr lang="en-US" dirty="0"/>
            <a:t>evaluation</a:t>
          </a:r>
        </a:p>
      </dgm:t>
    </dgm:pt>
    <dgm:pt modelId="{54BA7421-5D6F-4CF4-90EC-B65877309171}" type="parTrans" cxnId="{66DBDA0E-552D-4B57-B14B-30F3A9BAB59D}">
      <dgm:prSet/>
      <dgm:spPr/>
      <dgm:t>
        <a:bodyPr/>
        <a:lstStyle/>
        <a:p>
          <a:endParaRPr lang="en-US"/>
        </a:p>
      </dgm:t>
    </dgm:pt>
    <dgm:pt modelId="{63B2893C-C057-49FB-A4B1-9EE36034EC30}" type="sibTrans" cxnId="{66DBDA0E-552D-4B57-B14B-30F3A9BAB59D}">
      <dgm:prSet/>
      <dgm:spPr/>
      <dgm:t>
        <a:bodyPr/>
        <a:lstStyle/>
        <a:p>
          <a:endParaRPr lang="en-US"/>
        </a:p>
      </dgm:t>
    </dgm:pt>
    <dgm:pt modelId="{C28BE41D-C88F-4B6E-83D8-8979D3574D10}">
      <dgm:prSet phldrT="[文本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ADME</a:t>
          </a:r>
        </a:p>
        <a:p>
          <a:r>
            <a:rPr lang="en-US" dirty="0"/>
            <a:t>evaluation</a:t>
          </a:r>
        </a:p>
      </dgm:t>
    </dgm:pt>
    <dgm:pt modelId="{80325C94-77DB-4FDD-B47A-30639F27B9CA}" type="parTrans" cxnId="{5818326A-5AF1-403B-BAAE-72ED43FA6ADE}">
      <dgm:prSet/>
      <dgm:spPr/>
      <dgm:t>
        <a:bodyPr/>
        <a:lstStyle/>
        <a:p>
          <a:endParaRPr lang="en-US"/>
        </a:p>
      </dgm:t>
    </dgm:pt>
    <dgm:pt modelId="{1D794A0B-F2E8-4FA0-A1D4-8FE8268DDE55}" type="sibTrans" cxnId="{5818326A-5AF1-403B-BAAE-72ED43FA6ADE}">
      <dgm:prSet/>
      <dgm:spPr/>
      <dgm:t>
        <a:bodyPr/>
        <a:lstStyle/>
        <a:p>
          <a:endParaRPr lang="en-US"/>
        </a:p>
      </dgm:t>
    </dgm:pt>
    <dgm:pt modelId="{65675D0A-BA46-4C53-97E4-AE6BD92313A4}">
      <dgm:prSet phldrT="[文本]"/>
      <dgm:spPr>
        <a:solidFill>
          <a:srgbClr val="00B050"/>
        </a:solidFill>
      </dgm:spPr>
      <dgm:t>
        <a:bodyPr/>
        <a:lstStyle/>
        <a:p>
          <a:endParaRPr lang="en-US" dirty="0"/>
        </a:p>
      </dgm:t>
    </dgm:pt>
    <dgm:pt modelId="{D5C47897-8CD6-4E4B-9905-AFB6E5DD665F}" type="parTrans" cxnId="{1771D882-4687-448A-BD94-085AB60C5A7C}">
      <dgm:prSet/>
      <dgm:spPr/>
      <dgm:t>
        <a:bodyPr/>
        <a:lstStyle/>
        <a:p>
          <a:endParaRPr lang="en-US"/>
        </a:p>
      </dgm:t>
    </dgm:pt>
    <dgm:pt modelId="{E961FB4B-1DAC-46B2-AE19-59C90002EB37}" type="sibTrans" cxnId="{1771D882-4687-448A-BD94-085AB60C5A7C}">
      <dgm:prSet/>
      <dgm:spPr/>
      <dgm:t>
        <a:bodyPr/>
        <a:lstStyle/>
        <a:p>
          <a:endParaRPr lang="en-US"/>
        </a:p>
      </dgm:t>
    </dgm:pt>
    <dgm:pt modelId="{419EB6A9-EDFE-4E8E-BAB9-BEF76B1F7EAC}">
      <dgm:prSet phldrT="[文本]"/>
      <dgm:spPr>
        <a:solidFill>
          <a:schemeClr val="accent1"/>
        </a:solidFill>
      </dgm:spPr>
      <dgm:t>
        <a:bodyPr/>
        <a:lstStyle/>
        <a:p>
          <a:r>
            <a:rPr lang="en-US" dirty="0"/>
            <a:t>Design</a:t>
          </a:r>
        </a:p>
      </dgm:t>
    </dgm:pt>
    <dgm:pt modelId="{301472D5-B9F4-4174-998F-3D9997B5E279}" type="parTrans" cxnId="{F8AF89F7-337E-41BC-8850-D914B5DA0F32}">
      <dgm:prSet/>
      <dgm:spPr/>
      <dgm:t>
        <a:bodyPr/>
        <a:lstStyle/>
        <a:p>
          <a:endParaRPr lang="en-US"/>
        </a:p>
      </dgm:t>
    </dgm:pt>
    <dgm:pt modelId="{5B80EB0F-BE58-4E35-8FD0-7197FA76E683}" type="sibTrans" cxnId="{F8AF89F7-337E-41BC-8850-D914B5DA0F32}">
      <dgm:prSet/>
      <dgm:spPr/>
      <dgm:t>
        <a:bodyPr/>
        <a:lstStyle/>
        <a:p>
          <a:endParaRPr lang="en-US"/>
        </a:p>
      </dgm:t>
    </dgm:pt>
    <dgm:pt modelId="{1550ACD4-0CEE-4D9F-A872-771A1F4C2C3C}" type="pres">
      <dgm:prSet presAssocID="{0A185563-5B4D-4A6A-9B98-FD1915AC785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32E5D7D-D959-40E9-A76E-C1D486E889AA}" type="pres">
      <dgm:prSet presAssocID="{0A185563-5B4D-4A6A-9B98-FD1915AC7854}" presName="wedge1" presStyleLbl="node1" presStyleIdx="0" presStyleCnt="5"/>
      <dgm:spPr/>
      <dgm:t>
        <a:bodyPr/>
        <a:lstStyle/>
        <a:p>
          <a:endParaRPr lang="zh-CN" altLang="en-US"/>
        </a:p>
      </dgm:t>
    </dgm:pt>
    <dgm:pt modelId="{83ABFE02-87E1-4A92-87B6-13F3F845599C}" type="pres">
      <dgm:prSet presAssocID="{0A185563-5B4D-4A6A-9B98-FD1915AC785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23CD61A-DEF0-4B3B-AE15-6C632462ECD8}" type="pres">
      <dgm:prSet presAssocID="{0A185563-5B4D-4A6A-9B98-FD1915AC7854}" presName="wedge2" presStyleLbl="node1" presStyleIdx="1" presStyleCnt="5"/>
      <dgm:spPr/>
      <dgm:t>
        <a:bodyPr/>
        <a:lstStyle/>
        <a:p>
          <a:endParaRPr lang="zh-CN" altLang="en-US"/>
        </a:p>
      </dgm:t>
    </dgm:pt>
    <dgm:pt modelId="{F83AD46C-8275-4F94-BBB3-3F7B5AF5A627}" type="pres">
      <dgm:prSet presAssocID="{0A185563-5B4D-4A6A-9B98-FD1915AC785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22FFD2-6165-41B4-90C9-69F40119E3FE}" type="pres">
      <dgm:prSet presAssocID="{0A185563-5B4D-4A6A-9B98-FD1915AC7854}" presName="wedge3" presStyleLbl="node1" presStyleIdx="2" presStyleCnt="5"/>
      <dgm:spPr/>
      <dgm:t>
        <a:bodyPr/>
        <a:lstStyle/>
        <a:p>
          <a:endParaRPr lang="zh-CN" altLang="en-US"/>
        </a:p>
      </dgm:t>
    </dgm:pt>
    <dgm:pt modelId="{4A198C21-40D9-4A52-8633-9C52B442E710}" type="pres">
      <dgm:prSet presAssocID="{0A185563-5B4D-4A6A-9B98-FD1915AC785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4657E93-775E-4BB2-A412-2AFB951B91FE}" type="pres">
      <dgm:prSet presAssocID="{0A185563-5B4D-4A6A-9B98-FD1915AC7854}" presName="wedge4" presStyleLbl="node1" presStyleIdx="3" presStyleCnt="5"/>
      <dgm:spPr/>
      <dgm:t>
        <a:bodyPr/>
        <a:lstStyle/>
        <a:p>
          <a:endParaRPr lang="zh-CN" altLang="en-US"/>
        </a:p>
      </dgm:t>
    </dgm:pt>
    <dgm:pt modelId="{D6273ED4-2973-4908-922E-13178BF31A05}" type="pres">
      <dgm:prSet presAssocID="{0A185563-5B4D-4A6A-9B98-FD1915AC785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CDA8B5-AC10-40B4-9E2C-BDB73D20EB28}" type="pres">
      <dgm:prSet presAssocID="{0A185563-5B4D-4A6A-9B98-FD1915AC7854}" presName="wedge5" presStyleLbl="node1" presStyleIdx="4" presStyleCnt="5"/>
      <dgm:spPr/>
      <dgm:t>
        <a:bodyPr/>
        <a:lstStyle/>
        <a:p>
          <a:endParaRPr lang="zh-CN" altLang="en-US"/>
        </a:p>
      </dgm:t>
    </dgm:pt>
    <dgm:pt modelId="{FD03F8B5-47EC-4441-8D82-E851C8E42FA6}" type="pres">
      <dgm:prSet presAssocID="{0A185563-5B4D-4A6A-9B98-FD1915AC785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818326A-5AF1-403B-BAAE-72ED43FA6ADE}" srcId="{0A185563-5B4D-4A6A-9B98-FD1915AC7854}" destId="{C28BE41D-C88F-4B6E-83D8-8979D3574D10}" srcOrd="2" destOrd="0" parTransId="{80325C94-77DB-4FDD-B47A-30639F27B9CA}" sibTransId="{1D794A0B-F2E8-4FA0-A1D4-8FE8268DDE55}"/>
    <dgm:cxn modelId="{44D81D27-9121-4FFF-BDA8-E29A22AD52A2}" type="presOf" srcId="{09881094-1A04-4838-B87B-1694C74C6D32}" destId="{323CD61A-DEF0-4B3B-AE15-6C632462ECD8}" srcOrd="0" destOrd="0" presId="urn:microsoft.com/office/officeart/2005/8/layout/chart3"/>
    <dgm:cxn modelId="{2D1187DB-B6DF-4C46-A9A2-34FFF9C54F4E}" type="presOf" srcId="{F61BF71F-AB72-4398-91DF-EEDEE6E5CDB0}" destId="{83ABFE02-87E1-4A92-87B6-13F3F845599C}" srcOrd="1" destOrd="0" presId="urn:microsoft.com/office/officeart/2005/8/layout/chart3"/>
    <dgm:cxn modelId="{D00AD850-CF82-4A9F-91E7-E7613086E76A}" type="presOf" srcId="{65675D0A-BA46-4C53-97E4-AE6BD92313A4}" destId="{D6273ED4-2973-4908-922E-13178BF31A05}" srcOrd="1" destOrd="0" presId="urn:microsoft.com/office/officeart/2005/8/layout/chart3"/>
    <dgm:cxn modelId="{92C8D291-30BC-4228-9C16-F7C735F2A409}" srcId="{0A185563-5B4D-4A6A-9B98-FD1915AC7854}" destId="{F61BF71F-AB72-4398-91DF-EEDEE6E5CDB0}" srcOrd="0" destOrd="0" parTransId="{3817C9FA-0E78-4271-B2C7-6610A51ACAE0}" sibTransId="{8855BEDB-BC27-4437-8205-B0CD90B8073B}"/>
    <dgm:cxn modelId="{F70BC202-FA35-4944-99AD-601985CCCA4E}" type="presOf" srcId="{419EB6A9-EDFE-4E8E-BAB9-BEF76B1F7EAC}" destId="{3BCDA8B5-AC10-40B4-9E2C-BDB73D20EB28}" srcOrd="0" destOrd="0" presId="urn:microsoft.com/office/officeart/2005/8/layout/chart3"/>
    <dgm:cxn modelId="{1771D882-4687-448A-BD94-085AB60C5A7C}" srcId="{0A185563-5B4D-4A6A-9B98-FD1915AC7854}" destId="{65675D0A-BA46-4C53-97E4-AE6BD92313A4}" srcOrd="3" destOrd="0" parTransId="{D5C47897-8CD6-4E4B-9905-AFB6E5DD665F}" sibTransId="{E961FB4B-1DAC-46B2-AE19-59C90002EB37}"/>
    <dgm:cxn modelId="{0F5A857C-62FF-4EBB-961C-8D8722C12888}" type="presOf" srcId="{F61BF71F-AB72-4398-91DF-EEDEE6E5CDB0}" destId="{732E5D7D-D959-40E9-A76E-C1D486E889AA}" srcOrd="0" destOrd="0" presId="urn:microsoft.com/office/officeart/2005/8/layout/chart3"/>
    <dgm:cxn modelId="{4B985F4A-7090-436E-A9F8-A681EB330F89}" type="presOf" srcId="{C28BE41D-C88F-4B6E-83D8-8979D3574D10}" destId="{E522FFD2-6165-41B4-90C9-69F40119E3FE}" srcOrd="0" destOrd="0" presId="urn:microsoft.com/office/officeart/2005/8/layout/chart3"/>
    <dgm:cxn modelId="{F8AF89F7-337E-41BC-8850-D914B5DA0F32}" srcId="{0A185563-5B4D-4A6A-9B98-FD1915AC7854}" destId="{419EB6A9-EDFE-4E8E-BAB9-BEF76B1F7EAC}" srcOrd="4" destOrd="0" parTransId="{301472D5-B9F4-4174-998F-3D9997B5E279}" sibTransId="{5B80EB0F-BE58-4E35-8FD0-7197FA76E683}"/>
    <dgm:cxn modelId="{66DBDA0E-552D-4B57-B14B-30F3A9BAB59D}" srcId="{0A185563-5B4D-4A6A-9B98-FD1915AC7854}" destId="{09881094-1A04-4838-B87B-1694C74C6D32}" srcOrd="1" destOrd="0" parTransId="{54BA7421-5D6F-4CF4-90EC-B65877309171}" sibTransId="{63B2893C-C057-49FB-A4B1-9EE36034EC30}"/>
    <dgm:cxn modelId="{AF362C35-C47A-4755-819F-C173F6DA6C16}" type="presOf" srcId="{65675D0A-BA46-4C53-97E4-AE6BD92313A4}" destId="{24657E93-775E-4BB2-A412-2AFB951B91FE}" srcOrd="0" destOrd="0" presId="urn:microsoft.com/office/officeart/2005/8/layout/chart3"/>
    <dgm:cxn modelId="{2D9BC6A5-372D-4BC0-8038-EF4DF5B3D136}" type="presOf" srcId="{09881094-1A04-4838-B87B-1694C74C6D32}" destId="{F83AD46C-8275-4F94-BBB3-3F7B5AF5A627}" srcOrd="1" destOrd="0" presId="urn:microsoft.com/office/officeart/2005/8/layout/chart3"/>
    <dgm:cxn modelId="{09B83F39-F7B5-4B33-8B6C-B3B2464466B2}" type="presOf" srcId="{C28BE41D-C88F-4B6E-83D8-8979D3574D10}" destId="{4A198C21-40D9-4A52-8633-9C52B442E710}" srcOrd="1" destOrd="0" presId="urn:microsoft.com/office/officeart/2005/8/layout/chart3"/>
    <dgm:cxn modelId="{418AAFE6-D998-433D-AAE1-54093A4DD0A3}" type="presOf" srcId="{419EB6A9-EDFE-4E8E-BAB9-BEF76B1F7EAC}" destId="{FD03F8B5-47EC-4441-8D82-E851C8E42FA6}" srcOrd="1" destOrd="0" presId="urn:microsoft.com/office/officeart/2005/8/layout/chart3"/>
    <dgm:cxn modelId="{88BEDB21-E18E-4E61-8D6F-61A08F271EB6}" type="presOf" srcId="{0A185563-5B4D-4A6A-9B98-FD1915AC7854}" destId="{1550ACD4-0CEE-4D9F-A872-771A1F4C2C3C}" srcOrd="0" destOrd="0" presId="urn:microsoft.com/office/officeart/2005/8/layout/chart3"/>
    <dgm:cxn modelId="{08CCF4F0-0E0C-4CBF-BFDD-6C83783D96EB}" type="presParOf" srcId="{1550ACD4-0CEE-4D9F-A872-771A1F4C2C3C}" destId="{732E5D7D-D959-40E9-A76E-C1D486E889AA}" srcOrd="0" destOrd="0" presId="urn:microsoft.com/office/officeart/2005/8/layout/chart3"/>
    <dgm:cxn modelId="{1512C8A7-4C02-406A-A0B2-0251AB612DF6}" type="presParOf" srcId="{1550ACD4-0CEE-4D9F-A872-771A1F4C2C3C}" destId="{83ABFE02-87E1-4A92-87B6-13F3F845599C}" srcOrd="1" destOrd="0" presId="urn:microsoft.com/office/officeart/2005/8/layout/chart3"/>
    <dgm:cxn modelId="{30B9FA98-BA5A-4EE7-872D-3629A94E9FA5}" type="presParOf" srcId="{1550ACD4-0CEE-4D9F-A872-771A1F4C2C3C}" destId="{323CD61A-DEF0-4B3B-AE15-6C632462ECD8}" srcOrd="2" destOrd="0" presId="urn:microsoft.com/office/officeart/2005/8/layout/chart3"/>
    <dgm:cxn modelId="{21366FE5-D442-4374-8768-ED328CFCD451}" type="presParOf" srcId="{1550ACD4-0CEE-4D9F-A872-771A1F4C2C3C}" destId="{F83AD46C-8275-4F94-BBB3-3F7B5AF5A627}" srcOrd="3" destOrd="0" presId="urn:microsoft.com/office/officeart/2005/8/layout/chart3"/>
    <dgm:cxn modelId="{243EAEE9-626D-43A8-98F5-A710393B724E}" type="presParOf" srcId="{1550ACD4-0CEE-4D9F-A872-771A1F4C2C3C}" destId="{E522FFD2-6165-41B4-90C9-69F40119E3FE}" srcOrd="4" destOrd="0" presId="urn:microsoft.com/office/officeart/2005/8/layout/chart3"/>
    <dgm:cxn modelId="{8422817F-B8C1-462A-ABD2-40C4A3278FE4}" type="presParOf" srcId="{1550ACD4-0CEE-4D9F-A872-771A1F4C2C3C}" destId="{4A198C21-40D9-4A52-8633-9C52B442E710}" srcOrd="5" destOrd="0" presId="urn:microsoft.com/office/officeart/2005/8/layout/chart3"/>
    <dgm:cxn modelId="{518059B9-4BE3-490F-B18F-58F0F7649854}" type="presParOf" srcId="{1550ACD4-0CEE-4D9F-A872-771A1F4C2C3C}" destId="{24657E93-775E-4BB2-A412-2AFB951B91FE}" srcOrd="6" destOrd="0" presId="urn:microsoft.com/office/officeart/2005/8/layout/chart3"/>
    <dgm:cxn modelId="{A85D7C1F-ADCF-4CFB-ACCD-79A4018AE115}" type="presParOf" srcId="{1550ACD4-0CEE-4D9F-A872-771A1F4C2C3C}" destId="{D6273ED4-2973-4908-922E-13178BF31A05}" srcOrd="7" destOrd="0" presId="urn:microsoft.com/office/officeart/2005/8/layout/chart3"/>
    <dgm:cxn modelId="{C54F4F7A-968B-4FDB-BD58-6B2DEA3CCE79}" type="presParOf" srcId="{1550ACD4-0CEE-4D9F-A872-771A1F4C2C3C}" destId="{3BCDA8B5-AC10-40B4-9E2C-BDB73D20EB28}" srcOrd="8" destOrd="0" presId="urn:microsoft.com/office/officeart/2005/8/layout/chart3"/>
    <dgm:cxn modelId="{D80CFE5D-3340-4A51-8344-9688DE156DA5}" type="presParOf" srcId="{1550ACD4-0CEE-4D9F-A872-771A1F4C2C3C}" destId="{FD03F8B5-47EC-4441-8D82-E851C8E42FA6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4B6A2-E560-45CE-A205-2694AC175FA0}">
      <dsp:nvSpPr>
        <dsp:cNvPr id="0" name=""/>
        <dsp:cNvSpPr/>
      </dsp:nvSpPr>
      <dsp:spPr>
        <a:xfrm>
          <a:off x="2699098" y="340099"/>
          <a:ext cx="4615243" cy="4615243"/>
        </a:xfrm>
        <a:prstGeom prst="pie">
          <a:avLst>
            <a:gd name="adj1" fmla="val 16200000"/>
            <a:gd name="adj2" fmla="val 2052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Synthesis</a:t>
          </a:r>
        </a:p>
      </dsp:txBody>
      <dsp:txXfrm>
        <a:off x="5106717" y="1115900"/>
        <a:ext cx="1483471" cy="988980"/>
      </dsp:txXfrm>
    </dsp:sp>
    <dsp:sp modelId="{DDD817E4-FFF4-4409-B378-7EC06B2CB15E}">
      <dsp:nvSpPr>
        <dsp:cNvPr id="0" name=""/>
        <dsp:cNvSpPr/>
      </dsp:nvSpPr>
      <dsp:spPr>
        <a:xfrm>
          <a:off x="2738657" y="463172"/>
          <a:ext cx="4615243" cy="4615243"/>
        </a:xfrm>
        <a:prstGeom prst="pie">
          <a:avLst>
            <a:gd name="adj1" fmla="val 20520000"/>
            <a:gd name="adj2" fmla="val 324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Target engagement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evaluation</a:t>
          </a:r>
        </a:p>
      </dsp:txBody>
      <dsp:txXfrm>
        <a:off x="5711094" y="2571899"/>
        <a:ext cx="1373584" cy="1098867"/>
      </dsp:txXfrm>
    </dsp:sp>
    <dsp:sp modelId="{07BD372E-414C-4C56-963F-C18AD2D99732}">
      <dsp:nvSpPr>
        <dsp:cNvPr id="0" name=""/>
        <dsp:cNvSpPr/>
      </dsp:nvSpPr>
      <dsp:spPr>
        <a:xfrm>
          <a:off x="2634265" y="538994"/>
          <a:ext cx="4615243" cy="4615243"/>
        </a:xfrm>
        <a:prstGeom prst="pie">
          <a:avLst>
            <a:gd name="adj1" fmla="val 3240000"/>
            <a:gd name="adj2" fmla="val 756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ADME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evaluation</a:t>
          </a:r>
        </a:p>
      </dsp:txBody>
      <dsp:txXfrm>
        <a:off x="4282566" y="3780653"/>
        <a:ext cx="1318641" cy="1208754"/>
      </dsp:txXfrm>
    </dsp:sp>
    <dsp:sp modelId="{C1EFECB8-14FB-4EF1-B981-79DE97A7AA02}">
      <dsp:nvSpPr>
        <dsp:cNvPr id="0" name=""/>
        <dsp:cNvSpPr/>
      </dsp:nvSpPr>
      <dsp:spPr>
        <a:xfrm>
          <a:off x="2529873" y="463172"/>
          <a:ext cx="4615243" cy="4615243"/>
        </a:xfrm>
        <a:prstGeom prst="pie">
          <a:avLst>
            <a:gd name="adj1" fmla="val 7560000"/>
            <a:gd name="adj2" fmla="val 1188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2799095" y="2571899"/>
        <a:ext cx="1373584" cy="1098867"/>
      </dsp:txXfrm>
    </dsp:sp>
    <dsp:sp modelId="{EAC24EFC-1628-4218-B0BE-1626DE3A84BF}">
      <dsp:nvSpPr>
        <dsp:cNvPr id="0" name=""/>
        <dsp:cNvSpPr/>
      </dsp:nvSpPr>
      <dsp:spPr>
        <a:xfrm>
          <a:off x="2569432" y="340099"/>
          <a:ext cx="4615243" cy="4615243"/>
        </a:xfrm>
        <a:prstGeom prst="pie">
          <a:avLst>
            <a:gd name="adj1" fmla="val 1188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Design</a:t>
          </a:r>
        </a:p>
      </dsp:txBody>
      <dsp:txXfrm>
        <a:off x="3293586" y="1115900"/>
        <a:ext cx="1483471" cy="988980"/>
      </dsp:txXfrm>
    </dsp:sp>
    <dsp:sp modelId="{2DA13718-A2E2-48A9-9D35-DA3A7D25DF97}">
      <dsp:nvSpPr>
        <dsp:cNvPr id="0" name=""/>
        <dsp:cNvSpPr/>
      </dsp:nvSpPr>
      <dsp:spPr>
        <a:xfrm>
          <a:off x="2506691" y="-70189"/>
          <a:ext cx="5186655" cy="5186655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3DBBA-6D84-495E-8DFB-6577AD85AA7A}">
      <dsp:nvSpPr>
        <dsp:cNvPr id="0" name=""/>
        <dsp:cNvSpPr/>
      </dsp:nvSpPr>
      <dsp:spPr>
        <a:xfrm>
          <a:off x="2453271" y="177426"/>
          <a:ext cx="5186655" cy="5186655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AC6F6-8038-468B-B7AC-EF3634B4DDCC}">
      <dsp:nvSpPr>
        <dsp:cNvPr id="0" name=""/>
        <dsp:cNvSpPr/>
      </dsp:nvSpPr>
      <dsp:spPr>
        <a:xfrm>
          <a:off x="2348559" y="253480"/>
          <a:ext cx="5186655" cy="5186655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2E2C0-8ECD-45AE-80DB-E8E0540A42AA}">
      <dsp:nvSpPr>
        <dsp:cNvPr id="0" name=""/>
        <dsp:cNvSpPr/>
      </dsp:nvSpPr>
      <dsp:spPr>
        <a:xfrm>
          <a:off x="2243848" y="177426"/>
          <a:ext cx="5186655" cy="5186655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A9D70-9A2D-4037-A852-15BFA11A2F30}">
      <dsp:nvSpPr>
        <dsp:cNvPr id="0" name=""/>
        <dsp:cNvSpPr/>
      </dsp:nvSpPr>
      <dsp:spPr>
        <a:xfrm>
          <a:off x="2283944" y="54393"/>
          <a:ext cx="5186655" cy="5186655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E5D7D-D959-40E9-A76E-C1D486E889AA}">
      <dsp:nvSpPr>
        <dsp:cNvPr id="0" name=""/>
        <dsp:cNvSpPr/>
      </dsp:nvSpPr>
      <dsp:spPr>
        <a:xfrm>
          <a:off x="2715032" y="328286"/>
          <a:ext cx="4615243" cy="4615243"/>
        </a:xfrm>
        <a:prstGeom prst="pie">
          <a:avLst>
            <a:gd name="adj1" fmla="val 16200000"/>
            <a:gd name="adj2" fmla="val 20520000"/>
          </a:avLst>
        </a:prstGeom>
        <a:solidFill>
          <a:schemeClr val="bg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Synthesis</a:t>
          </a:r>
        </a:p>
      </dsp:txBody>
      <dsp:txXfrm>
        <a:off x="5080894" y="1017826"/>
        <a:ext cx="1565886" cy="1071395"/>
      </dsp:txXfrm>
    </dsp:sp>
    <dsp:sp modelId="{323CD61A-DEF0-4B3B-AE15-6C632462ECD8}">
      <dsp:nvSpPr>
        <dsp:cNvPr id="0" name=""/>
        <dsp:cNvSpPr/>
      </dsp:nvSpPr>
      <dsp:spPr>
        <a:xfrm>
          <a:off x="2553498" y="550807"/>
          <a:ext cx="4615243" cy="4615243"/>
        </a:xfrm>
        <a:prstGeom prst="pie">
          <a:avLst>
            <a:gd name="adj1" fmla="val 20520000"/>
            <a:gd name="adj2" fmla="val 3240000"/>
          </a:avLst>
        </a:prstGeom>
        <a:solidFill>
          <a:srgbClr val="00B0F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Target engagement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evaluation</a:t>
          </a:r>
        </a:p>
      </dsp:txBody>
      <dsp:txXfrm>
        <a:off x="5569890" y="2638655"/>
        <a:ext cx="1373584" cy="1159305"/>
      </dsp:txXfrm>
    </dsp:sp>
    <dsp:sp modelId="{E522FFD2-6165-41B4-90C9-69F40119E3FE}">
      <dsp:nvSpPr>
        <dsp:cNvPr id="0" name=""/>
        <dsp:cNvSpPr/>
      </dsp:nvSpPr>
      <dsp:spPr>
        <a:xfrm>
          <a:off x="2553498" y="550807"/>
          <a:ext cx="4615243" cy="4615243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ADME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evaluation</a:t>
          </a:r>
        </a:p>
      </dsp:txBody>
      <dsp:txXfrm>
        <a:off x="4036970" y="4012240"/>
        <a:ext cx="1648301" cy="988980"/>
      </dsp:txXfrm>
    </dsp:sp>
    <dsp:sp modelId="{24657E93-775E-4BB2-A412-2AFB951B91FE}">
      <dsp:nvSpPr>
        <dsp:cNvPr id="0" name=""/>
        <dsp:cNvSpPr/>
      </dsp:nvSpPr>
      <dsp:spPr>
        <a:xfrm>
          <a:off x="2553498" y="550807"/>
          <a:ext cx="4615243" cy="4615243"/>
        </a:xfrm>
        <a:prstGeom prst="pie">
          <a:avLst>
            <a:gd name="adj1" fmla="val 7560000"/>
            <a:gd name="adj2" fmla="val 11880000"/>
          </a:avLst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2773272" y="2638655"/>
        <a:ext cx="1373584" cy="1159305"/>
      </dsp:txXfrm>
    </dsp:sp>
    <dsp:sp modelId="{3BCDA8B5-AC10-40B4-9E2C-BDB73D20EB28}">
      <dsp:nvSpPr>
        <dsp:cNvPr id="0" name=""/>
        <dsp:cNvSpPr/>
      </dsp:nvSpPr>
      <dsp:spPr>
        <a:xfrm>
          <a:off x="2553498" y="550807"/>
          <a:ext cx="4615243" cy="4615243"/>
        </a:xfrm>
        <a:prstGeom prst="pie">
          <a:avLst>
            <a:gd name="adj1" fmla="val 11880000"/>
            <a:gd name="adj2" fmla="val 16200000"/>
          </a:avLst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Design</a:t>
          </a:r>
        </a:p>
      </dsp:txBody>
      <dsp:txXfrm>
        <a:off x="3226555" y="1254082"/>
        <a:ext cx="1565886" cy="1071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24378-00D7-45FF-AB87-4712D912B902}" type="datetimeFigureOut">
              <a:rPr lang="zh-CN" altLang="en-US" smtClean="0"/>
              <a:t>2019/7/4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BC4DB-98FB-4A90-8BBF-47B6EA0017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59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 l="-1000"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720764" y="2699657"/>
            <a:ext cx="6415314" cy="1147536"/>
          </a:xfrm>
          <a:solidFill>
            <a:schemeClr val="bg1"/>
          </a:solidFill>
          <a:effectLst>
            <a:outerShdw blurRad="50800" dist="63500" dir="5400000" algn="t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359392" y="4056743"/>
            <a:ext cx="5776685" cy="508000"/>
          </a:xfrm>
          <a:solidFill>
            <a:schemeClr val="bg1"/>
          </a:solidFill>
          <a:effectLst>
            <a:outerShdw blurRad="50800" dist="63500" dir="5400000" algn="t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048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85032" y="377895"/>
            <a:ext cx="8607198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157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4867" y="2872569"/>
            <a:ext cx="5260975" cy="1311128"/>
          </a:xfrm>
        </p:spPr>
        <p:txBody>
          <a:bodyPr anchor="ctr">
            <a:spAutoFit/>
          </a:bodyPr>
          <a:lstStyle>
            <a:lvl1pPr marL="0" indent="0" algn="ctr">
              <a:buNone/>
              <a:defRPr sz="88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THANKS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5632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D00-E560-4F06-8267-7D15760D16FD}" type="datetimeFigureOut">
              <a:rPr lang="zh-CN" altLang="en-US" smtClean="0"/>
              <a:t>2019/7/4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38F0E-1866-4275-9B9B-EBAABD6E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3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5032" y="377895"/>
            <a:ext cx="8607198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0"/>
          </p:nvPr>
        </p:nvSpPr>
        <p:spPr>
          <a:xfrm>
            <a:off x="1785032" y="1582057"/>
            <a:ext cx="8632143" cy="4818744"/>
          </a:xfrm>
        </p:spPr>
        <p:txBody>
          <a:bodyPr/>
          <a:lstStyle>
            <a:lvl1pPr marL="228600" indent="-228600">
              <a:buSzPct val="120000"/>
              <a:buFontTx/>
              <a:buBlip>
                <a:blip r:embed="rId3"/>
              </a:buBlip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18592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656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5032" y="1287277"/>
            <a:ext cx="8607198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85032" y="377895"/>
            <a:ext cx="8607198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4579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785032" y="377895"/>
            <a:ext cx="8607198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内容占位符 2"/>
          <p:cNvSpPr>
            <a:spLocks noGrp="1"/>
          </p:cNvSpPr>
          <p:nvPr>
            <p:ph idx="10"/>
          </p:nvPr>
        </p:nvSpPr>
        <p:spPr>
          <a:xfrm>
            <a:off x="1785032" y="1407886"/>
            <a:ext cx="4151087" cy="4992915"/>
          </a:xfrm>
        </p:spPr>
        <p:txBody>
          <a:bodyPr/>
          <a:lstStyle>
            <a:lvl1pPr marL="228600" indent="-228600">
              <a:buSzPct val="120000"/>
              <a:buFontTx/>
              <a:buBlip>
                <a:blip r:embed="rId3"/>
              </a:buBlip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idx="11"/>
          </p:nvPr>
        </p:nvSpPr>
        <p:spPr>
          <a:xfrm>
            <a:off x="6241143" y="1407886"/>
            <a:ext cx="4151087" cy="4992915"/>
          </a:xfrm>
        </p:spPr>
        <p:txBody>
          <a:bodyPr/>
          <a:lstStyle>
            <a:lvl1pPr marL="228600" indent="-228600">
              <a:buSzPct val="120000"/>
              <a:buFontTx/>
              <a:buBlip>
                <a:blip r:embed="rId3"/>
              </a:buBlip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1727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92858" y="1267384"/>
            <a:ext cx="4190400" cy="4276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01830" y="1267384"/>
            <a:ext cx="4190400" cy="4276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785032" y="377895"/>
            <a:ext cx="8607198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2"/>
          <p:cNvSpPr>
            <a:spLocks noGrp="1"/>
          </p:cNvSpPr>
          <p:nvPr>
            <p:ph idx="10"/>
          </p:nvPr>
        </p:nvSpPr>
        <p:spPr>
          <a:xfrm>
            <a:off x="1785032" y="1792507"/>
            <a:ext cx="4198226" cy="4608294"/>
          </a:xfrm>
        </p:spPr>
        <p:txBody>
          <a:bodyPr/>
          <a:lstStyle>
            <a:lvl1pPr marL="228600" indent="-228600">
              <a:buSzPct val="120000"/>
              <a:buFontTx/>
              <a:buBlip>
                <a:blip r:embed="rId3"/>
              </a:buBlip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idx="11"/>
          </p:nvPr>
        </p:nvSpPr>
        <p:spPr>
          <a:xfrm>
            <a:off x="6201831" y="1792507"/>
            <a:ext cx="4190399" cy="4608294"/>
          </a:xfrm>
        </p:spPr>
        <p:txBody>
          <a:bodyPr/>
          <a:lstStyle>
            <a:lvl1pPr marL="228600" indent="-228600">
              <a:buSzPct val="120000"/>
              <a:buFontTx/>
              <a:buBlip>
                <a:blip r:embed="rId3"/>
              </a:buBlip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401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栏内容">
    <p:bg>
      <p:bgPr>
        <a:blipFill dpi="0" rotWithShape="1">
          <a:blip r:embed="rId2">
            <a:lum/>
          </a:blip>
          <a:srcRect/>
          <a:stretch>
            <a:fillRect l="-1000"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791269" y="1307618"/>
            <a:ext cx="2799871" cy="347165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93110" y="1307618"/>
            <a:ext cx="2798575" cy="347165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单击此处编辑文本样式</a:t>
            </a:r>
          </a:p>
        </p:txBody>
      </p:sp>
      <p:sp>
        <p:nvSpPr>
          <p:cNvPr id="10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7593655" y="1307618"/>
            <a:ext cx="2798575" cy="347165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单击此处编辑文本样式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785032" y="377895"/>
            <a:ext cx="8607198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5" name="内容占位符 2"/>
          <p:cNvSpPr>
            <a:spLocks noGrp="1"/>
          </p:cNvSpPr>
          <p:nvPr>
            <p:ph idx="11"/>
          </p:nvPr>
        </p:nvSpPr>
        <p:spPr>
          <a:xfrm>
            <a:off x="1785032" y="1792507"/>
            <a:ext cx="2806108" cy="4608294"/>
          </a:xfrm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16" name="内容占位符 2"/>
          <p:cNvSpPr>
            <a:spLocks noGrp="1"/>
          </p:cNvSpPr>
          <p:nvPr>
            <p:ph idx="12"/>
          </p:nvPr>
        </p:nvSpPr>
        <p:spPr>
          <a:xfrm>
            <a:off x="4685577" y="1792507"/>
            <a:ext cx="2806108" cy="4608294"/>
          </a:xfrm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18" name="内容占位符 2"/>
          <p:cNvSpPr>
            <a:spLocks noGrp="1"/>
          </p:cNvSpPr>
          <p:nvPr>
            <p:ph idx="13"/>
          </p:nvPr>
        </p:nvSpPr>
        <p:spPr>
          <a:xfrm>
            <a:off x="7586122" y="1792506"/>
            <a:ext cx="2806108" cy="4608294"/>
          </a:xfrm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405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张图片和内容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ph idx="17"/>
          </p:nvPr>
        </p:nvSpPr>
        <p:spPr>
          <a:xfrm>
            <a:off x="6096001" y="2046512"/>
            <a:ext cx="4978400" cy="3236687"/>
          </a:xfrm>
          <a:solidFill>
            <a:srgbClr val="3C3C3C"/>
          </a:solidFill>
          <a:ln w="63500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0" hasCustomPrompt="1"/>
          </p:nvPr>
        </p:nvSpPr>
        <p:spPr>
          <a:xfrm>
            <a:off x="1129553" y="2046512"/>
            <a:ext cx="4966447" cy="3236687"/>
          </a:xfrm>
          <a:solidFill>
            <a:schemeClr val="bg1"/>
          </a:solidFill>
          <a:ln w="3175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单击添加图片</a:t>
            </a: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29553" y="377895"/>
            <a:ext cx="9944847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393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张图片和内容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7"/>
          <p:cNvSpPr>
            <a:spLocks noGrp="1"/>
          </p:cNvSpPr>
          <p:nvPr>
            <p:ph type="pic" sz="quarter" idx="15" hasCustomPrompt="1"/>
          </p:nvPr>
        </p:nvSpPr>
        <p:spPr>
          <a:xfrm>
            <a:off x="1404602" y="1291771"/>
            <a:ext cx="4552947" cy="3168030"/>
          </a:xfrm>
          <a:solidFill>
            <a:schemeClr val="bg1"/>
          </a:solidFill>
          <a:ln w="3175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单击添加图片</a:t>
            </a:r>
          </a:p>
        </p:txBody>
      </p:sp>
      <p:sp>
        <p:nvSpPr>
          <p:cNvPr id="13" name="图片占位符 7"/>
          <p:cNvSpPr>
            <a:spLocks noGrp="1"/>
          </p:cNvSpPr>
          <p:nvPr>
            <p:ph type="pic" sz="quarter" idx="16" hasCustomPrompt="1"/>
          </p:nvPr>
        </p:nvSpPr>
        <p:spPr>
          <a:xfrm>
            <a:off x="6229353" y="1291771"/>
            <a:ext cx="4552947" cy="3168030"/>
          </a:xfrm>
          <a:solidFill>
            <a:schemeClr val="bg1"/>
          </a:solidFill>
          <a:ln w="3175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单击添加图片</a:t>
            </a:r>
          </a:p>
        </p:txBody>
      </p:sp>
      <p:sp>
        <p:nvSpPr>
          <p:cNvPr id="17" name="内容占位符 2"/>
          <p:cNvSpPr>
            <a:spLocks noGrp="1"/>
          </p:cNvSpPr>
          <p:nvPr>
            <p:ph idx="17"/>
          </p:nvPr>
        </p:nvSpPr>
        <p:spPr>
          <a:xfrm>
            <a:off x="1404602" y="4459802"/>
            <a:ext cx="4552947" cy="1883848"/>
          </a:xfrm>
          <a:solidFill>
            <a:srgbClr val="3C3C3C"/>
          </a:solidFill>
          <a:ln w="6350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22" name="内容占位符 2"/>
          <p:cNvSpPr>
            <a:spLocks noGrp="1"/>
          </p:cNvSpPr>
          <p:nvPr>
            <p:ph idx="18"/>
          </p:nvPr>
        </p:nvSpPr>
        <p:spPr>
          <a:xfrm>
            <a:off x="6229353" y="4459802"/>
            <a:ext cx="4552947" cy="1883848"/>
          </a:xfrm>
          <a:solidFill>
            <a:srgbClr val="3C3C3C"/>
          </a:solidFill>
          <a:ln w="6350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404602" y="377895"/>
            <a:ext cx="9377698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7982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张图片和内容">
    <p:bg>
      <p:bgPr>
        <a:blipFill dpi="0" rotWithShape="1">
          <a:blip r:embed="rId2">
            <a:lum/>
          </a:blip>
          <a:srcRect/>
          <a:stretch>
            <a:fillRect l="-1000"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7"/>
          <p:cNvSpPr>
            <a:spLocks noGrp="1"/>
          </p:cNvSpPr>
          <p:nvPr>
            <p:ph type="pic" sz="quarter" idx="18" hasCustomPrompt="1"/>
          </p:nvPr>
        </p:nvSpPr>
        <p:spPr>
          <a:xfrm>
            <a:off x="1156953" y="1277258"/>
            <a:ext cx="3148348" cy="3145730"/>
          </a:xfrm>
          <a:solidFill>
            <a:schemeClr val="bg1"/>
          </a:solidFill>
          <a:ln w="3175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单击添加图片</a:t>
            </a:r>
          </a:p>
        </p:txBody>
      </p:sp>
      <p:sp>
        <p:nvSpPr>
          <p:cNvPr id="14" name="图片占位符 7"/>
          <p:cNvSpPr>
            <a:spLocks noGrp="1"/>
          </p:cNvSpPr>
          <p:nvPr>
            <p:ph type="pic" sz="quarter" idx="19" hasCustomPrompt="1"/>
          </p:nvPr>
        </p:nvSpPr>
        <p:spPr>
          <a:xfrm>
            <a:off x="4505830" y="1277258"/>
            <a:ext cx="3148348" cy="3145730"/>
          </a:xfrm>
          <a:solidFill>
            <a:schemeClr val="bg1"/>
          </a:solidFill>
          <a:ln w="3175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单击添加图片</a:t>
            </a:r>
          </a:p>
        </p:txBody>
      </p:sp>
      <p:sp>
        <p:nvSpPr>
          <p:cNvPr id="17" name="图片占位符 7"/>
          <p:cNvSpPr>
            <a:spLocks noGrp="1"/>
          </p:cNvSpPr>
          <p:nvPr>
            <p:ph type="pic" sz="quarter" idx="20" hasCustomPrompt="1"/>
          </p:nvPr>
        </p:nvSpPr>
        <p:spPr>
          <a:xfrm>
            <a:off x="7854707" y="1277257"/>
            <a:ext cx="3148348" cy="3145730"/>
          </a:xfrm>
          <a:solidFill>
            <a:schemeClr val="bg1"/>
          </a:solidFill>
          <a:ln w="3175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单击添加图片</a:t>
            </a:r>
          </a:p>
        </p:txBody>
      </p:sp>
      <p:sp>
        <p:nvSpPr>
          <p:cNvPr id="23" name="内容占位符 2"/>
          <p:cNvSpPr>
            <a:spLocks noGrp="1"/>
          </p:cNvSpPr>
          <p:nvPr>
            <p:ph idx="17"/>
          </p:nvPr>
        </p:nvSpPr>
        <p:spPr>
          <a:xfrm>
            <a:off x="1124187" y="4441387"/>
            <a:ext cx="3217625" cy="1883848"/>
          </a:xfrm>
          <a:solidFill>
            <a:srgbClr val="3C3C3C"/>
          </a:solidFill>
          <a:ln w="6350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24" name="内容占位符 2"/>
          <p:cNvSpPr>
            <a:spLocks noGrp="1"/>
          </p:cNvSpPr>
          <p:nvPr>
            <p:ph idx="21"/>
          </p:nvPr>
        </p:nvSpPr>
        <p:spPr>
          <a:xfrm>
            <a:off x="4467226" y="4441387"/>
            <a:ext cx="3219392" cy="1883848"/>
          </a:xfrm>
          <a:solidFill>
            <a:srgbClr val="3C3C3C"/>
          </a:solidFill>
          <a:ln w="6350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25" name="内容占位符 2"/>
          <p:cNvSpPr>
            <a:spLocks noGrp="1"/>
          </p:cNvSpPr>
          <p:nvPr>
            <p:ph idx="22"/>
          </p:nvPr>
        </p:nvSpPr>
        <p:spPr>
          <a:xfrm>
            <a:off x="7812033" y="4441387"/>
            <a:ext cx="3223566" cy="1883848"/>
          </a:xfrm>
          <a:solidFill>
            <a:srgbClr val="3C3C3C"/>
          </a:solidFill>
          <a:ln w="63500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SzPct val="120000"/>
              <a:buFontTx/>
              <a:buBlip>
                <a:blip r:embed="rId4"/>
              </a:buBlip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SzPct val="120000"/>
              <a:buFontTx/>
              <a:buBlip>
                <a:blip r:embed="rId5"/>
              </a:buBlip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714500" indent="-342900">
              <a:buFont typeface="+mj-ea"/>
              <a:buAutoNum type="circleNumDbPlain"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156953" y="377895"/>
            <a:ext cx="9846102" cy="792000"/>
          </a:xfrm>
        </p:spPr>
        <p:txBody>
          <a:bodyPr/>
          <a:lstStyle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9461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558A7-513C-47BE-9B6D-29FE45CBE407}" type="datetimeFigureOut">
              <a:rPr lang="zh-CN" altLang="en-US" smtClean="0"/>
              <a:t>2019/7/4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E8B8F-0AD3-4B91-89A9-EA0C1FE924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2" r:id="rId7"/>
    <p:sldLayoutId id="2147483663" r:id="rId8"/>
    <p:sldLayoutId id="2147483664" r:id="rId9"/>
    <p:sldLayoutId id="2147483661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84295" y="2444750"/>
            <a:ext cx="7451782" cy="1865993"/>
          </a:xfrm>
        </p:spPr>
        <p:txBody>
          <a:bodyPr/>
          <a:lstStyle/>
          <a:p>
            <a:r>
              <a:rPr lang="en-US" altLang="zh-CN" dirty="0" err="1"/>
              <a:t>Jchem</a:t>
            </a:r>
            <a:r>
              <a:rPr lang="en-US" altLang="zh-CN" dirty="0"/>
              <a:t> applications in </a:t>
            </a:r>
            <a:r>
              <a:rPr lang="en-US" altLang="zh-CN" dirty="0" err="1"/>
              <a:t>Medchem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71160" y="4457795"/>
            <a:ext cx="5776685" cy="508000"/>
          </a:xfrm>
        </p:spPr>
        <p:txBody>
          <a:bodyPr/>
          <a:lstStyle/>
          <a:p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Data Sorting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EF99C2-A572-4426-9C99-C42781E530D6}"/>
              </a:ext>
            </a:extLst>
          </p:cNvPr>
          <p:cNvSpPr txBox="1"/>
          <p:nvPr/>
        </p:nvSpPr>
        <p:spPr>
          <a:xfrm>
            <a:off x="9095873" y="5369521"/>
            <a:ext cx="2679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Zhengtao</a:t>
            </a:r>
            <a:r>
              <a:rPr lang="en-US" sz="2000" dirty="0"/>
              <a:t> Li/06-24-2019</a:t>
            </a:r>
          </a:p>
        </p:txBody>
      </p:sp>
    </p:spTree>
    <p:extLst>
      <p:ext uri="{BB962C8B-B14F-4D97-AF65-F5344CB8AC3E}">
        <p14:creationId xmlns:p14="http://schemas.microsoft.com/office/powerpoint/2010/main" val="1828518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714D70-4D9C-4E56-AB6B-73D542A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032" y="377895"/>
            <a:ext cx="10406968" cy="792000"/>
          </a:xfrm>
        </p:spPr>
        <p:txBody>
          <a:bodyPr>
            <a:noAutofit/>
          </a:bodyPr>
          <a:lstStyle/>
          <a:p>
            <a:r>
              <a:rPr lang="en-US" sz="3200" dirty="0"/>
              <a:t>Patients with EGFR or HER2 exon 20 NSCLC have poor response to current TKIs</a:t>
            </a:r>
          </a:p>
        </p:txBody>
      </p:sp>
      <p:pic>
        <p:nvPicPr>
          <p:cNvPr id="5" name="内容占位符 4" descr="图片包含 屏幕截图&#10;&#10;描述已自动生成">
            <a:extLst>
              <a:ext uri="{FF2B5EF4-FFF2-40B4-BE49-F238E27FC236}">
                <a16:creationId xmlns:a16="http://schemas.microsoft.com/office/drawing/2014/main" id="{40F1AD4B-FA8B-4E26-9E40-6C2D942035B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26113" r="5452"/>
          <a:stretch/>
        </p:blipFill>
        <p:spPr>
          <a:xfrm>
            <a:off x="1343527" y="1747388"/>
            <a:ext cx="6531142" cy="400791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E7CB36D-4E47-4E8B-9F46-D7CBB365FFBB}"/>
              </a:ext>
            </a:extLst>
          </p:cNvPr>
          <p:cNvSpPr txBox="1"/>
          <p:nvPr/>
        </p:nvSpPr>
        <p:spPr>
          <a:xfrm>
            <a:off x="1114691" y="6369640"/>
            <a:ext cx="600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</a:t>
            </a:r>
            <a:r>
              <a:rPr lang="en-US" dirty="0" err="1"/>
              <a:t>Heymach</a:t>
            </a:r>
            <a:r>
              <a:rPr lang="en-US" dirty="0"/>
              <a:t>, 2019 ASCO Education session</a:t>
            </a:r>
            <a:r>
              <a:rPr lang="zh-CN" altLang="en-US" dirty="0"/>
              <a:t>（</a:t>
            </a:r>
            <a:r>
              <a:rPr lang="en-US" altLang="zh-CN" dirty="0"/>
              <a:t>June 1,2019</a:t>
            </a:r>
            <a:r>
              <a:rPr lang="zh-CN" altLang="en-US" dirty="0"/>
              <a:t>）</a:t>
            </a:r>
            <a:endParaRPr 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F33711-8406-4672-BAF0-1CC7D8B1B219}"/>
              </a:ext>
            </a:extLst>
          </p:cNvPr>
          <p:cNvSpPr/>
          <p:nvPr/>
        </p:nvSpPr>
        <p:spPr>
          <a:xfrm>
            <a:off x="8101264" y="2412518"/>
            <a:ext cx="39182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dvOT46dcae81"/>
              </a:rPr>
              <a:t>Kinetic study reveals that D770_N771insNPG mutation is capable of activating EGFR without markedly diminishing ATP af</a:t>
            </a:r>
            <a:r>
              <a:rPr lang="en-US" sz="1400" dirty="0">
                <a:latin typeface="AdvOT46dcae81+fb"/>
              </a:rPr>
              <a:t>fi</a:t>
            </a:r>
            <a:r>
              <a:rPr lang="en-US" sz="1400" dirty="0">
                <a:latin typeface="AdvOT46dcae81"/>
              </a:rPr>
              <a:t>nity or enhancing af</a:t>
            </a:r>
            <a:r>
              <a:rPr lang="en-US" sz="1400" dirty="0">
                <a:latin typeface="AdvOT46dcae81+fb"/>
              </a:rPr>
              <a:t>fi</a:t>
            </a:r>
            <a:r>
              <a:rPr lang="en-US" sz="1400" dirty="0">
                <a:latin typeface="AdvOT46dcae81"/>
              </a:rPr>
              <a:t>nity for the </a:t>
            </a:r>
            <a:r>
              <a:rPr lang="en-US" sz="1400" dirty="0">
                <a:latin typeface="AdvOT46dcae81+fb"/>
              </a:rPr>
              <a:t>fi</a:t>
            </a:r>
            <a:r>
              <a:rPr lang="en-US" sz="1400" dirty="0">
                <a:latin typeface="AdvOT46dcae81"/>
              </a:rPr>
              <a:t>rst-generation inhibitor ge</a:t>
            </a:r>
            <a:r>
              <a:rPr lang="en-US" sz="1400" dirty="0">
                <a:latin typeface="AdvOT46dcae81+fb"/>
              </a:rPr>
              <a:t>fi</a:t>
            </a:r>
            <a:r>
              <a:rPr lang="en-US" sz="1400" dirty="0">
                <a:latin typeface="AdvOT46dcae81"/>
              </a:rPr>
              <a:t>tinib.</a:t>
            </a:r>
          </a:p>
          <a:p>
            <a:endParaRPr lang="en-US" sz="1400" dirty="0">
              <a:latin typeface="AdvOT46dcae81"/>
            </a:endParaRPr>
          </a:p>
          <a:p>
            <a:r>
              <a:rPr lang="en-US" sz="1400" dirty="0"/>
              <a:t>computational modeling of the solved D770_N771insNPG crystal structure to attribute the lack of affinity for first-generation EGFR</a:t>
            </a:r>
          </a:p>
          <a:p>
            <a:r>
              <a:rPr lang="en-US" sz="1400" dirty="0"/>
              <a:t>inhibitors to a prominent shift of the C-helix and phosphate-binding loop (p-loop) of EGFR into the drug-binding pocket, resulting in significant steric hindrance</a:t>
            </a:r>
          </a:p>
        </p:txBody>
      </p:sp>
    </p:spTree>
    <p:extLst>
      <p:ext uri="{BB962C8B-B14F-4D97-AF65-F5344CB8AC3E}">
        <p14:creationId xmlns:p14="http://schemas.microsoft.com/office/powerpoint/2010/main" val="57487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8B37A-34D7-4E47-BFD9-0CBA29A7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032" y="237018"/>
            <a:ext cx="10150294" cy="792000"/>
          </a:xfrm>
        </p:spPr>
        <p:txBody>
          <a:bodyPr>
            <a:normAutofit/>
          </a:bodyPr>
          <a:lstStyle/>
          <a:p>
            <a:r>
              <a:rPr lang="en-US" sz="2800" dirty="0"/>
              <a:t>What about efficacy of 2</a:t>
            </a:r>
            <a:r>
              <a:rPr lang="en-US" sz="2800" baseline="30000" dirty="0"/>
              <a:t>nd</a:t>
            </a:r>
            <a:r>
              <a:rPr lang="en-US" sz="2800" dirty="0"/>
              <a:t> or 3</a:t>
            </a:r>
            <a:r>
              <a:rPr lang="en-US" sz="2800" baseline="30000" dirty="0"/>
              <a:t>rd</a:t>
            </a:r>
            <a:r>
              <a:rPr lang="en-US" sz="2800" dirty="0"/>
              <a:t> gen EGFR TKIs?</a:t>
            </a:r>
          </a:p>
        </p:txBody>
      </p:sp>
      <p:pic>
        <p:nvPicPr>
          <p:cNvPr id="6" name="内容占位符 5" descr="图片包含 屏幕截图&#10;&#10;描述已自动生成">
            <a:extLst>
              <a:ext uri="{FF2B5EF4-FFF2-40B4-BE49-F238E27FC236}">
                <a16:creationId xmlns:a16="http://schemas.microsoft.com/office/drawing/2014/main" id="{65E142F4-2CB1-4257-9E9E-EA09D84254F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27956" r="5113"/>
          <a:stretch/>
        </p:blipFill>
        <p:spPr>
          <a:xfrm>
            <a:off x="3418686" y="3060767"/>
            <a:ext cx="5811253" cy="3471111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FCF627-5E42-441D-BEFD-0ACB1596C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277" y="879075"/>
            <a:ext cx="6918159" cy="20743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525AC46-D453-4F0C-9BDC-A6F9BF93A0AC}"/>
              </a:ext>
            </a:extLst>
          </p:cNvPr>
          <p:cNvSpPr txBox="1"/>
          <p:nvPr/>
        </p:nvSpPr>
        <p:spPr>
          <a:xfrm>
            <a:off x="1390935" y="6531878"/>
            <a:ext cx="968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</a:t>
            </a:r>
            <a:r>
              <a:rPr lang="en-US" dirty="0" err="1"/>
              <a:t>Heymach</a:t>
            </a:r>
            <a:r>
              <a:rPr lang="en-US" dirty="0"/>
              <a:t>, 2019 ASCO Education session</a:t>
            </a:r>
            <a:r>
              <a:rPr lang="zh-CN" altLang="en-US" dirty="0"/>
              <a:t>（</a:t>
            </a:r>
            <a:r>
              <a:rPr lang="en-US" altLang="zh-CN" dirty="0"/>
              <a:t>June 1,2019)/</a:t>
            </a:r>
            <a:r>
              <a:rPr lang="zh-CN" altLang="en-US" dirty="0"/>
              <a:t> </a:t>
            </a:r>
            <a:r>
              <a:rPr lang="en-US" altLang="zh-CN" dirty="0" err="1"/>
              <a:t>Robichaux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Nature</a:t>
            </a:r>
            <a:r>
              <a:rPr lang="zh-CN" altLang="en-US" dirty="0"/>
              <a:t> </a:t>
            </a:r>
            <a:r>
              <a:rPr lang="en-US" altLang="zh-CN" dirty="0"/>
              <a:t>Medicine,</a:t>
            </a:r>
            <a:r>
              <a:rPr lang="zh-CN" altLang="en-US" dirty="0"/>
              <a:t> </a:t>
            </a:r>
            <a:r>
              <a:rPr lang="en-US" altLang="zh-CN" dirty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624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2DED36-FB19-4312-B13C-401D4B68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Potency VS selectivity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BEBC89-2DC8-435E-A288-DF874DD7A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b="15543"/>
          <a:stretch/>
        </p:blipFill>
        <p:spPr>
          <a:xfrm>
            <a:off x="2252973" y="1382441"/>
            <a:ext cx="8058090" cy="457255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473935A-1F30-4C72-B993-193C8952C3AC}"/>
              </a:ext>
            </a:extLst>
          </p:cNvPr>
          <p:cNvSpPr txBox="1"/>
          <p:nvPr/>
        </p:nvSpPr>
        <p:spPr>
          <a:xfrm>
            <a:off x="5588669" y="6295439"/>
            <a:ext cx="313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Pasi</a:t>
            </a:r>
            <a:r>
              <a:rPr lang="en-US" dirty="0"/>
              <a:t> A </a:t>
            </a:r>
            <a:r>
              <a:rPr lang="en-US" dirty="0" err="1"/>
              <a:t>Janne</a:t>
            </a:r>
            <a:r>
              <a:rPr lang="en-US" dirty="0"/>
              <a:t>, 2019 ASCO poster</a:t>
            </a:r>
          </a:p>
        </p:txBody>
      </p:sp>
    </p:spTree>
    <p:extLst>
      <p:ext uri="{BB962C8B-B14F-4D97-AF65-F5344CB8AC3E}">
        <p14:creationId xmlns:p14="http://schemas.microsoft.com/office/powerpoint/2010/main" val="325932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7A3EC-1C5C-4490-A2C2-ACC98542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efficacy </a:t>
            </a:r>
          </a:p>
        </p:txBody>
      </p:sp>
      <p:pic>
        <p:nvPicPr>
          <p:cNvPr id="5" name="内容占位符 4" descr="图片包含 屏幕截图&#10;&#10;描述已自动生成">
            <a:extLst>
              <a:ext uri="{FF2B5EF4-FFF2-40B4-BE49-F238E27FC236}">
                <a16:creationId xmlns:a16="http://schemas.microsoft.com/office/drawing/2014/main" id="{F94FA3E6-E5C1-42F8-B1F2-4194B26FA54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8960" r="4378"/>
          <a:stretch/>
        </p:blipFill>
        <p:spPr>
          <a:xfrm>
            <a:off x="547437" y="1955131"/>
            <a:ext cx="4806615" cy="3603165"/>
          </a:xfrm>
        </p:spPr>
      </p:pic>
      <p:pic>
        <p:nvPicPr>
          <p:cNvPr id="7" name="图片 6" descr="图片包含 屏幕截图&#10;&#10;描述已自动生成">
            <a:extLst>
              <a:ext uri="{FF2B5EF4-FFF2-40B4-BE49-F238E27FC236}">
                <a16:creationId xmlns:a16="http://schemas.microsoft.com/office/drawing/2014/main" id="{7692D356-CA08-4C08-8466-B27BED1A3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b="15280"/>
          <a:stretch/>
        </p:blipFill>
        <p:spPr>
          <a:xfrm>
            <a:off x="5708984" y="1955131"/>
            <a:ext cx="6200274" cy="35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8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66FDC1-F2D6-4F74-9D23-F3B3EE45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Bottom line for EGFR and HER2 exon 20 mutant NSCLC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8F7A3C-CA7E-4421-A100-9748A5FF3F42}"/>
              </a:ext>
            </a:extLst>
          </p:cNvPr>
          <p:cNvSpPr/>
          <p:nvPr/>
        </p:nvSpPr>
        <p:spPr>
          <a:xfrm>
            <a:off x="1413711" y="4618573"/>
            <a:ext cx="9711491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DZD9008, an oral, wild type selective EGFR inhibitor for the treatment of non-small-cell lung cancer with Exon20 insertion and other activating mutations</a:t>
            </a:r>
          </a:p>
          <a:p>
            <a:r>
              <a:rPr lang="en-US" sz="2400" dirty="0"/>
              <a:t>110th </a:t>
            </a:r>
            <a:r>
              <a:rPr lang="en-US" sz="2400" dirty="0" err="1"/>
              <a:t>Annu</a:t>
            </a:r>
            <a:r>
              <a:rPr lang="en-US" sz="2400" dirty="0"/>
              <a:t> Meet Am Assoc Cancer Res (AACR) (March 29-April 3, Atlanta) 2019, </a:t>
            </a:r>
            <a:r>
              <a:rPr lang="en-US" sz="2400" dirty="0" err="1"/>
              <a:t>Abst</a:t>
            </a:r>
            <a:r>
              <a:rPr lang="en-US" sz="2400" dirty="0"/>
              <a:t> 3081 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1F429B9-83F4-4CDF-A964-752027E72E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13711" y="1800010"/>
            <a:ext cx="10383251" cy="4992915"/>
          </a:xfrm>
        </p:spPr>
        <p:txBody>
          <a:bodyPr/>
          <a:lstStyle/>
          <a:p>
            <a:r>
              <a:rPr lang="en-US" altLang="zh-CN" dirty="0"/>
              <a:t>TKIs including </a:t>
            </a:r>
            <a:r>
              <a:rPr lang="en-US" altLang="zh-CN" dirty="0" err="1"/>
              <a:t>poziotinib</a:t>
            </a:r>
            <a:r>
              <a:rPr lang="en-US" altLang="zh-CN" dirty="0"/>
              <a:t>, TAK788, </a:t>
            </a:r>
            <a:r>
              <a:rPr lang="en-US" altLang="zh-CN" dirty="0" err="1"/>
              <a:t>Tarloxotinib</a:t>
            </a:r>
            <a:r>
              <a:rPr lang="en-US" altLang="zh-CN" dirty="0"/>
              <a:t>, </a:t>
            </a:r>
            <a:r>
              <a:rPr lang="en-US" altLang="zh-CN" dirty="0" err="1"/>
              <a:t>pyrotinib</a:t>
            </a:r>
            <a:r>
              <a:rPr lang="en-US" altLang="zh-CN" dirty="0"/>
              <a:t>, </a:t>
            </a:r>
            <a:r>
              <a:rPr lang="en-US" altLang="zh-CN" i="1" dirty="0">
                <a:solidFill>
                  <a:srgbClr val="0070C0"/>
                </a:solidFill>
              </a:rPr>
              <a:t>DZD9008</a:t>
            </a:r>
            <a:r>
              <a:rPr lang="en-US" altLang="zh-CN" dirty="0"/>
              <a:t> and others in development</a:t>
            </a:r>
          </a:p>
          <a:p>
            <a:r>
              <a:rPr lang="en-US" altLang="zh-CN" dirty="0"/>
              <a:t>ADCs(DS-8201a) and JNJ-372(EGFR-MET bispecific antibody)</a:t>
            </a:r>
            <a:endParaRPr lang="zh-CN" altLang="en-US" dirty="0"/>
          </a:p>
          <a:p>
            <a:r>
              <a:rPr lang="en-US" altLang="zh-CN" dirty="0"/>
              <a:t>But therapeutic window is still narrow to achieve high ORR, </a:t>
            </a:r>
            <a:r>
              <a:rPr lang="en-US" altLang="zh-CN" dirty="0" err="1"/>
              <a:t>mPFS</a:t>
            </a:r>
            <a:r>
              <a:rPr lang="en-US" altLang="zh-CN" dirty="0"/>
              <a:t> still shorter than classical mutants</a:t>
            </a:r>
          </a:p>
          <a:p>
            <a:r>
              <a:rPr lang="en-US" altLang="zh-CN" dirty="0"/>
              <a:t>Better drug is always better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3873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33D09-8156-46F3-835A-E5AA3CDE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design</a:t>
            </a: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E8E89F5E-F531-4355-A082-187CE0668D7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363571176"/>
              </p:ext>
            </p:extLst>
          </p:nvPr>
        </p:nvGraphicFramePr>
        <p:xfrm>
          <a:off x="-2235201" y="1363662"/>
          <a:ext cx="9883775" cy="549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ED7B0A32-E86F-4E3C-8240-CFA248340D92}"/>
              </a:ext>
            </a:extLst>
          </p:cNvPr>
          <p:cNvSpPr txBox="1"/>
          <p:nvPr/>
        </p:nvSpPr>
        <p:spPr>
          <a:xfrm>
            <a:off x="504825" y="4110831"/>
            <a:ext cx="1690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SAR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understanding</a:t>
            </a:r>
          </a:p>
        </p:txBody>
      </p:sp>
      <p:graphicFrame>
        <p:nvGraphicFramePr>
          <p:cNvPr id="8" name="内容占位符 3">
            <a:extLst>
              <a:ext uri="{FF2B5EF4-FFF2-40B4-BE49-F238E27FC236}">
                <a16:creationId xmlns:a16="http://schemas.microsoft.com/office/drawing/2014/main" id="{A00154BB-FE70-4BD1-9366-5A1D4CF79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67873"/>
              </p:ext>
            </p:extLst>
          </p:nvPr>
        </p:nvGraphicFramePr>
        <p:xfrm>
          <a:off x="4778345" y="1363662"/>
          <a:ext cx="9883775" cy="549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EAC1A29A-EC9A-4CE7-9EB4-7D316EB8FB21}"/>
              </a:ext>
            </a:extLst>
          </p:cNvPr>
          <p:cNvSpPr txBox="1"/>
          <p:nvPr/>
        </p:nvSpPr>
        <p:spPr>
          <a:xfrm>
            <a:off x="7493653" y="4187031"/>
            <a:ext cx="1690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SAR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11" name="箭头: 环形 10">
            <a:extLst>
              <a:ext uri="{FF2B5EF4-FFF2-40B4-BE49-F238E27FC236}">
                <a16:creationId xmlns:a16="http://schemas.microsoft.com/office/drawing/2014/main" id="{D27EE676-4EB4-41A3-B925-C42A11ED9050}"/>
              </a:ext>
            </a:extLst>
          </p:cNvPr>
          <p:cNvSpPr/>
          <p:nvPr/>
        </p:nvSpPr>
        <p:spPr>
          <a:xfrm rot="16200000">
            <a:off x="6919620" y="1593703"/>
            <a:ext cx="5186655" cy="5186655"/>
          </a:xfrm>
          <a:prstGeom prst="circularArrow">
            <a:avLst>
              <a:gd name="adj1" fmla="val 5085"/>
              <a:gd name="adj2" fmla="val 1177755"/>
              <a:gd name="adj3" fmla="val 20192361"/>
              <a:gd name="adj4" fmla="val 4689632"/>
              <a:gd name="adj5" fmla="val 5932"/>
            </a:avLst>
          </a:prstGeom>
          <a:solidFill>
            <a:schemeClr val="bg1">
              <a:lumMod val="65000"/>
            </a:schemeClr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7042B9-BEC9-40FE-933F-8372526283C1}"/>
              </a:ext>
            </a:extLst>
          </p:cNvPr>
          <p:cNvSpPr txBox="1"/>
          <p:nvPr/>
        </p:nvSpPr>
        <p:spPr>
          <a:xfrm>
            <a:off x="5182625" y="3940810"/>
            <a:ext cx="1983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</a:t>
            </a:r>
            <a:r>
              <a:rPr lang="en-US" sz="2800" dirty="0" err="1"/>
              <a:t>Jchem</a:t>
            </a:r>
            <a:endParaRPr lang="en-US" sz="2800" dirty="0"/>
          </a:p>
          <a:p>
            <a:r>
              <a:rPr lang="en-US" sz="2800" dirty="0"/>
              <a:t>can do?</a:t>
            </a:r>
          </a:p>
        </p:txBody>
      </p:sp>
    </p:spTree>
    <p:extLst>
      <p:ext uri="{BB962C8B-B14F-4D97-AF65-F5344CB8AC3E}">
        <p14:creationId xmlns:p14="http://schemas.microsoft.com/office/powerpoint/2010/main" val="2954436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F55019-F521-4563-A0EB-3CE04D15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</a:t>
            </a:r>
            <a:r>
              <a:rPr lang="en-US" altLang="zh-CN" dirty="0" err="1"/>
              <a:t>chem</a:t>
            </a:r>
            <a:r>
              <a:rPr lang="en-US" altLang="zh-CN" dirty="0"/>
              <a:t> functions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DEE3908-DD48-46CF-BFE3-6EEB7A7F7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" b="10832"/>
          <a:stretch/>
        </p:blipFill>
        <p:spPr>
          <a:xfrm>
            <a:off x="72327" y="1781456"/>
            <a:ext cx="12032608" cy="10324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41CB91-74A4-415F-A464-6A6B368D5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9" y="3826042"/>
            <a:ext cx="4376373" cy="20475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771017-CE59-4DF8-B4D6-87F0F903C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432" y="3826042"/>
            <a:ext cx="3520604" cy="3031958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79542C59-8984-4F88-8B98-26A43189DDC9}"/>
              </a:ext>
            </a:extLst>
          </p:cNvPr>
          <p:cNvSpPr/>
          <p:nvPr/>
        </p:nvSpPr>
        <p:spPr>
          <a:xfrm rot="8856146">
            <a:off x="3890211" y="3144253"/>
            <a:ext cx="762000" cy="284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2F7C2E84-4A81-4236-8DB0-8BCEA83BECD3}"/>
              </a:ext>
            </a:extLst>
          </p:cNvPr>
          <p:cNvSpPr/>
          <p:nvPr/>
        </p:nvSpPr>
        <p:spPr>
          <a:xfrm rot="2247149">
            <a:off x="8205537" y="3206962"/>
            <a:ext cx="762000" cy="284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0C7A54-F0A2-4696-9F11-9EF99C09B495}"/>
              </a:ext>
            </a:extLst>
          </p:cNvPr>
          <p:cNvSpPr txBox="1"/>
          <p:nvPr/>
        </p:nvSpPr>
        <p:spPr>
          <a:xfrm>
            <a:off x="2342147" y="3176337"/>
            <a:ext cx="128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calculations</a:t>
            </a:r>
            <a:endParaRPr 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9C10DD-DB08-4587-9196-ACF05360D90F}"/>
              </a:ext>
            </a:extLst>
          </p:cNvPr>
          <p:cNvSpPr txBox="1"/>
          <p:nvPr/>
        </p:nvSpPr>
        <p:spPr>
          <a:xfrm>
            <a:off x="8928927" y="3176337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Structure analysis</a:t>
            </a:r>
            <a:endParaRPr 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BD9B1D3-F28D-4F22-9D7A-B11F11A261EA}"/>
              </a:ext>
            </a:extLst>
          </p:cNvPr>
          <p:cNvSpPr/>
          <p:nvPr/>
        </p:nvSpPr>
        <p:spPr>
          <a:xfrm>
            <a:off x="1331687" y="6888399"/>
            <a:ext cx="4132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Structures exported from </a:t>
            </a:r>
            <a:r>
              <a:rPr lang="en-US" dirty="0"/>
              <a:t>WO2018134213</a:t>
            </a:r>
          </a:p>
        </p:txBody>
      </p:sp>
    </p:spTree>
    <p:extLst>
      <p:ext uri="{BB962C8B-B14F-4D97-AF65-F5344CB8AC3E}">
        <p14:creationId xmlns:p14="http://schemas.microsoft.com/office/powerpoint/2010/main" val="3275175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2AC24-46AB-48E9-8537-1B90CE06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031" y="377895"/>
            <a:ext cx="10094147" cy="7920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Physicochemical property prediction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C08595A-792C-43E1-92B4-D1E09461F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13216"/>
          <a:stretch/>
        </p:blipFill>
        <p:spPr>
          <a:xfrm>
            <a:off x="1849199" y="1298504"/>
            <a:ext cx="9553075" cy="5181601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D59AAC36-0741-447D-AC5F-E909F97CF68B}"/>
              </a:ext>
            </a:extLst>
          </p:cNvPr>
          <p:cNvSpPr/>
          <p:nvPr/>
        </p:nvSpPr>
        <p:spPr>
          <a:xfrm>
            <a:off x="6481010" y="2486526"/>
            <a:ext cx="705853" cy="3529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3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CE9DA2-2A6C-4F9A-98DD-3B167766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pKa</a:t>
            </a: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671140-BEF7-44C0-BB73-B206EB24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879"/>
            <a:ext cx="6540417" cy="42147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BC8A52-2ED7-45DC-8042-E063682F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291" y="1650471"/>
            <a:ext cx="530352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68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F55614-5769-4C5F-ABA2-B11C1235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altLang="zh-CN" dirty="0"/>
              <a:t>og D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03F81-5B0D-4432-A10B-18B0E389A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202" r="28971" b="18301"/>
          <a:stretch/>
        </p:blipFill>
        <p:spPr>
          <a:xfrm>
            <a:off x="0" y="1782598"/>
            <a:ext cx="5154706" cy="4697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5E2C698-DB51-4169-97BE-4007A6008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136" y="2006715"/>
            <a:ext cx="3071652" cy="39408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687B48-CC7A-4318-8927-1B129AD9D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218" y="2165507"/>
            <a:ext cx="3528240" cy="31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5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DC76F6-B39A-412E-A1F1-E2CBE0C786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9E9"/>
              </a:clrFrom>
              <a:clrTo>
                <a:srgbClr val="EBE9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8077" y="1087426"/>
            <a:ext cx="7981107" cy="539267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EAF2A6-6328-47ED-8332-F8A67268EB77}"/>
              </a:ext>
            </a:extLst>
          </p:cNvPr>
          <p:cNvSpPr/>
          <p:nvPr/>
        </p:nvSpPr>
        <p:spPr>
          <a:xfrm>
            <a:off x="3072062" y="6480105"/>
            <a:ext cx="7900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https://www.ppdi.com/About/About-Drug-Discovery-and-Development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F0E7873-E6E6-41CF-8A4D-CE2CDA332E89}"/>
              </a:ext>
            </a:extLst>
          </p:cNvPr>
          <p:cNvSpPr/>
          <p:nvPr/>
        </p:nvSpPr>
        <p:spPr>
          <a:xfrm>
            <a:off x="1990725" y="2286000"/>
            <a:ext cx="2409825" cy="3125983"/>
          </a:xfrm>
          <a:prstGeom prst="ellipse">
            <a:avLst/>
          </a:prstGeom>
          <a:solidFill>
            <a:srgbClr val="7030A0">
              <a:alpha val="57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416892-CD8B-4BBB-88BD-9C48C6B3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altLang="zh-CN" dirty="0"/>
              <a:t>easured vs predicted </a:t>
            </a:r>
            <a:r>
              <a:rPr lang="en-US" altLang="zh-CN" dirty="0" err="1"/>
              <a:t>LogD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8DB3E4-4A27-46E0-9D31-2E9BAAE2ECD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7AC182-7111-4A38-9A13-C3785326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443" y="1582057"/>
            <a:ext cx="5729288" cy="4683141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06F6EFC-EFB2-4CB3-A0A5-FD13A63CEE55}"/>
              </a:ext>
            </a:extLst>
          </p:cNvPr>
          <p:cNvCxnSpPr>
            <a:cxnSpLocks/>
          </p:cNvCxnSpPr>
          <p:nvPr/>
        </p:nvCxnSpPr>
        <p:spPr>
          <a:xfrm flipV="1">
            <a:off x="4143375" y="2000251"/>
            <a:ext cx="4647010" cy="3838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095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A74E2-D4DA-4A77-A802-C7DF7F3B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208" y="361343"/>
            <a:ext cx="8607198" cy="792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</a:t>
            </a:r>
            <a:r>
              <a:rPr lang="en-US" altLang="zh-CN" dirty="0" err="1"/>
              <a:t>chem</a:t>
            </a:r>
            <a:r>
              <a:rPr lang="en-US" altLang="zh-CN" dirty="0"/>
              <a:t> excel formula </a:t>
            </a:r>
            <a:r>
              <a:rPr lang="en-US" altLang="zh-CN" dirty="0" err="1"/>
              <a:t>fx</a:t>
            </a:r>
            <a:r>
              <a:rPr lang="zh-CN" altLang="en-US" dirty="0"/>
              <a:t>（</a:t>
            </a:r>
            <a:r>
              <a:rPr lang="en-US" altLang="zh-CN" dirty="0"/>
              <a:t>=</a:t>
            </a:r>
            <a:r>
              <a:rPr lang="en-US" altLang="zh-CN" dirty="0" err="1"/>
              <a:t>JCxxx</a:t>
            </a:r>
            <a:r>
              <a:rPr lang="zh-CN" altLang="en-US" dirty="0"/>
              <a:t>）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AB6178-726B-4D8C-A048-E7A7B0DD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80" y="1573610"/>
            <a:ext cx="8435788" cy="47451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2437100-11D5-4C01-B919-E2B195C3221F}"/>
              </a:ext>
            </a:extLst>
          </p:cNvPr>
          <p:cNvSpPr txBox="1"/>
          <p:nvPr/>
        </p:nvSpPr>
        <p:spPr>
          <a:xfrm>
            <a:off x="6374533" y="4258234"/>
            <a:ext cx="3587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Over two hundred functions</a:t>
            </a:r>
          </a:p>
          <a:p>
            <a:r>
              <a:rPr lang="en-US" altLang="zh-CN" dirty="0"/>
              <a:t>Easily pull out a series of predictions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31171EE-9286-4911-8DDE-19597ACC3A40}"/>
              </a:ext>
            </a:extLst>
          </p:cNvPr>
          <p:cNvSpPr/>
          <p:nvPr/>
        </p:nvSpPr>
        <p:spPr>
          <a:xfrm>
            <a:off x="2384611" y="2473830"/>
            <a:ext cx="1479176" cy="203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37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F55019-F521-4563-A0EB-3CE04D15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</a:t>
            </a:r>
            <a:r>
              <a:rPr lang="en-US" altLang="zh-CN" dirty="0" err="1"/>
              <a:t>chem</a:t>
            </a:r>
            <a:r>
              <a:rPr lang="en-US" altLang="zh-CN" dirty="0"/>
              <a:t> functions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DEE3908-DD48-46CF-BFE3-6EEB7A7F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770"/>
            <a:ext cx="12192000" cy="1157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41CB91-74A4-415F-A464-6A6B368D5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9" y="3826042"/>
            <a:ext cx="4376373" cy="20475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771017-CE59-4DF8-B4D6-87F0F903C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432" y="3826042"/>
            <a:ext cx="3520604" cy="3031958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79542C59-8984-4F88-8B98-26A43189DDC9}"/>
              </a:ext>
            </a:extLst>
          </p:cNvPr>
          <p:cNvSpPr/>
          <p:nvPr/>
        </p:nvSpPr>
        <p:spPr>
          <a:xfrm rot="8856146">
            <a:off x="3890211" y="3144253"/>
            <a:ext cx="762000" cy="284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2F7C2E84-4A81-4236-8DB0-8BCEA83BECD3}"/>
              </a:ext>
            </a:extLst>
          </p:cNvPr>
          <p:cNvSpPr/>
          <p:nvPr/>
        </p:nvSpPr>
        <p:spPr>
          <a:xfrm rot="2247149">
            <a:off x="8205537" y="3206962"/>
            <a:ext cx="762000" cy="284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0C7A54-F0A2-4696-9F11-9EF99C09B495}"/>
              </a:ext>
            </a:extLst>
          </p:cNvPr>
          <p:cNvSpPr txBox="1"/>
          <p:nvPr/>
        </p:nvSpPr>
        <p:spPr>
          <a:xfrm>
            <a:off x="2342147" y="3176337"/>
            <a:ext cx="128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calculations</a:t>
            </a:r>
            <a:endParaRPr 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9C10DD-DB08-4587-9196-ACF05360D90F}"/>
              </a:ext>
            </a:extLst>
          </p:cNvPr>
          <p:cNvSpPr txBox="1"/>
          <p:nvPr/>
        </p:nvSpPr>
        <p:spPr>
          <a:xfrm>
            <a:off x="8928927" y="3176337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Structure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55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B59B98-71AB-45F2-BB45-844EF5BD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 </a:t>
            </a:r>
            <a:r>
              <a:rPr lang="en-US" altLang="zh-CN" dirty="0"/>
              <a:t>table generation</a:t>
            </a:r>
            <a:endParaRPr lang="en-US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72672503-266C-4A74-B6CC-95ABE5760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186678"/>
              </p:ext>
            </p:extLst>
          </p:nvPr>
        </p:nvGraphicFramePr>
        <p:xfrm>
          <a:off x="759945" y="2658503"/>
          <a:ext cx="1875679" cy="1943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S ChemDraw Drawing" r:id="rId3" imgW="1795405" imgH="1860951" progId="ChemDraw.Document.6.0">
                  <p:embed/>
                </p:oleObj>
              </mc:Choice>
              <mc:Fallback>
                <p:oleObj name="CS ChemDraw Drawing" r:id="rId3" imgW="1795405" imgH="1860951" progId="ChemDraw.Document.6.0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72672503-266C-4A74-B6CC-95ABE5760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945" y="2658503"/>
                        <a:ext cx="1875679" cy="1943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BE5E6F56-2966-4424-B549-948790C36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217" y="1487977"/>
            <a:ext cx="5945589" cy="5710682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0EFD4D47-E7B8-445E-B072-AA8E7798192F}"/>
              </a:ext>
            </a:extLst>
          </p:cNvPr>
          <p:cNvSpPr/>
          <p:nvPr/>
        </p:nvSpPr>
        <p:spPr>
          <a:xfrm>
            <a:off x="5916706" y="2773162"/>
            <a:ext cx="2026024" cy="507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51513440-E5A5-44EF-98D7-AB8A96399F23}"/>
              </a:ext>
            </a:extLst>
          </p:cNvPr>
          <p:cNvSpPr/>
          <p:nvPr/>
        </p:nvSpPr>
        <p:spPr>
          <a:xfrm>
            <a:off x="8014447" y="2864281"/>
            <a:ext cx="1348194" cy="32567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8437218-5D7F-4021-988B-473ABC6B7460}"/>
              </a:ext>
            </a:extLst>
          </p:cNvPr>
          <p:cNvSpPr txBox="1"/>
          <p:nvPr/>
        </p:nvSpPr>
        <p:spPr>
          <a:xfrm>
            <a:off x="9434358" y="2820628"/>
            <a:ext cx="22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Not limited to potency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78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987572-EE1D-40BA-B1D2-95CA00302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 </a:t>
            </a:r>
            <a:r>
              <a:rPr lang="en-US" altLang="zh-CN" dirty="0"/>
              <a:t>table generation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9F52A5-DED8-4C44-AE05-62BA1A1DD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373" y="1092130"/>
            <a:ext cx="9690847" cy="4888892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1C3489BB-3BFF-4F73-924B-61E87482F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260030"/>
              </p:ext>
            </p:extLst>
          </p:nvPr>
        </p:nvGraphicFramePr>
        <p:xfrm>
          <a:off x="0" y="2936409"/>
          <a:ext cx="1875679" cy="1943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S ChemDraw Drawing" r:id="rId4" imgW="1795405" imgH="1860951" progId="ChemDraw.Document.6.0">
                  <p:embed/>
                </p:oleObj>
              </mc:Choice>
              <mc:Fallback>
                <p:oleObj name="CS ChemDraw Drawing" r:id="rId4" imgW="1795405" imgH="1860951" progId="ChemDraw.Document.6.0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1C3489BB-3BFF-4F73-924B-61E87482F3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936409"/>
                        <a:ext cx="1875679" cy="1943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椭圆 5">
            <a:extLst>
              <a:ext uri="{FF2B5EF4-FFF2-40B4-BE49-F238E27FC236}">
                <a16:creationId xmlns:a16="http://schemas.microsoft.com/office/drawing/2014/main" id="{70A396EE-754D-4322-9EE9-060A7A2E4214}"/>
              </a:ext>
            </a:extLst>
          </p:cNvPr>
          <p:cNvSpPr/>
          <p:nvPr/>
        </p:nvSpPr>
        <p:spPr>
          <a:xfrm>
            <a:off x="2052916" y="2267640"/>
            <a:ext cx="986119" cy="5293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76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1D578-6772-4877-8D4B-9A269448A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 </a:t>
            </a:r>
            <a:r>
              <a:rPr lang="en-US" altLang="zh-CN" dirty="0"/>
              <a:t>table generation</a:t>
            </a:r>
            <a:endParaRPr 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BE32693D-1170-4B18-B4F6-A8AD15C0E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298131"/>
              </p:ext>
            </p:extLst>
          </p:nvPr>
        </p:nvGraphicFramePr>
        <p:xfrm>
          <a:off x="166314" y="2467961"/>
          <a:ext cx="1967285" cy="18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S ChemDraw Drawing" r:id="rId3" imgW="2319661" imgH="2226770" progId="ChemDraw.Document.6.0">
                  <p:embed/>
                </p:oleObj>
              </mc:Choice>
              <mc:Fallback>
                <p:oleObj name="CS ChemDraw Drawing" r:id="rId3" imgW="2319661" imgH="2226770" progId="ChemDraw.Document.6.0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BE32693D-1170-4B18-B4F6-A8AD15C0E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314" y="2467961"/>
                        <a:ext cx="1967285" cy="188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EE728F50-8AB6-41F5-B0D4-EAE00B217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211" y="1575421"/>
            <a:ext cx="7688713" cy="429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1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D9C2E-47F1-4EE3-894C-D2FB33F6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Structure filter</a:t>
            </a:r>
            <a:endParaRPr 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A14B920F-819E-4417-A9FE-2A82DDA753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87515"/>
              </p:ext>
            </p:extLst>
          </p:nvPr>
        </p:nvGraphicFramePr>
        <p:xfrm>
          <a:off x="293463" y="2744880"/>
          <a:ext cx="2319337" cy="222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S ChemDraw Drawing" r:id="rId3" imgW="2319661" imgH="2226770" progId="ChemDraw.Document.6.0">
                  <p:embed/>
                </p:oleObj>
              </mc:Choice>
              <mc:Fallback>
                <p:oleObj name="CS ChemDraw Drawing" r:id="rId3" imgW="2319661" imgH="2226770" progId="ChemDraw.Document.6.0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A14B920F-819E-4417-A9FE-2A82DDA753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463" y="2744880"/>
                        <a:ext cx="2319337" cy="2227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D2883ED7-A124-4DC9-A1CE-2F9C5CD0F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530" y="1810924"/>
            <a:ext cx="5269566" cy="35572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8FDF34-DF32-4E47-9013-3C1F11DB3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700" y="2899007"/>
            <a:ext cx="3124200" cy="1381125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BF8B9157-26C3-49B7-8B37-2EE983C1E7E3}"/>
              </a:ext>
            </a:extLst>
          </p:cNvPr>
          <p:cNvSpPr/>
          <p:nvPr/>
        </p:nvSpPr>
        <p:spPr>
          <a:xfrm>
            <a:off x="1980891" y="3319948"/>
            <a:ext cx="797859" cy="382475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71E9735B-0730-4BD1-BD61-60688D4826E6}"/>
              </a:ext>
            </a:extLst>
          </p:cNvPr>
          <p:cNvSpPr/>
          <p:nvPr/>
        </p:nvSpPr>
        <p:spPr>
          <a:xfrm>
            <a:off x="6068900" y="3319947"/>
            <a:ext cx="797859" cy="382475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22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F5E3B7-1FB7-41E8-8C37-9B274866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Structure filter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A9E9B1-487A-4CB8-8A9D-8B257DDD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70" y="1502227"/>
            <a:ext cx="7135906" cy="4882043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5F160F87-7341-44A7-A14B-9339F5D8FD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475379"/>
              </p:ext>
            </p:extLst>
          </p:nvPr>
        </p:nvGraphicFramePr>
        <p:xfrm>
          <a:off x="476718" y="2495737"/>
          <a:ext cx="2435225" cy="236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CS ChemDraw Drawing" r:id="rId4" imgW="2435750" imgH="2365346" progId="ChemDraw.Document.6.0">
                  <p:embed/>
                </p:oleObj>
              </mc:Choice>
              <mc:Fallback>
                <p:oleObj name="CS ChemDraw Drawing" r:id="rId4" imgW="2435750" imgH="2365346" progId="ChemDraw.Document.6.0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5F160F87-7341-44A7-A14B-9339F5D8FD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718" y="2495737"/>
                        <a:ext cx="2435225" cy="236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箭头: 右 5">
            <a:extLst>
              <a:ext uri="{FF2B5EF4-FFF2-40B4-BE49-F238E27FC236}">
                <a16:creationId xmlns:a16="http://schemas.microsoft.com/office/drawing/2014/main" id="{DF3D27A5-1664-4DAB-9E6E-67C7589E8405}"/>
              </a:ext>
            </a:extLst>
          </p:cNvPr>
          <p:cNvSpPr/>
          <p:nvPr/>
        </p:nvSpPr>
        <p:spPr>
          <a:xfrm>
            <a:off x="2796680" y="3295949"/>
            <a:ext cx="797859" cy="382475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81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What we expect next for </a:t>
            </a:r>
            <a:r>
              <a:rPr lang="en-US" altLang="zh-CN" dirty="0" err="1"/>
              <a:t>Jchem</a:t>
            </a:r>
            <a:r>
              <a:rPr lang="en-US" altLang="zh-CN" dirty="0"/>
              <a:t>?</a:t>
            </a:r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743D097-BDD1-4489-A842-0DB10CA04C25}"/>
              </a:ext>
            </a:extLst>
          </p:cNvPr>
          <p:cNvGrpSpPr/>
          <p:nvPr/>
        </p:nvGrpSpPr>
        <p:grpSpPr>
          <a:xfrm>
            <a:off x="1285041" y="2182812"/>
            <a:ext cx="9769415" cy="3715964"/>
            <a:chOff x="2336496" y="2397965"/>
            <a:chExt cx="7691637" cy="2770187"/>
          </a:xfrm>
        </p:grpSpPr>
        <p:sp>
          <p:nvSpPr>
            <p:cNvPr id="3" name="Bent Arrow 5@|1FFC:0|FBC:0|LFC:9868950|LBC:16777215">
              <a:extLst>
                <a:ext uri="{FF2B5EF4-FFF2-40B4-BE49-F238E27FC236}">
                  <a16:creationId xmlns:a16="http://schemas.microsoft.com/office/drawing/2014/main" id="{F818808D-2F96-419C-A624-8B3757E12131}"/>
                </a:ext>
              </a:extLst>
            </p:cNvPr>
            <p:cNvSpPr/>
            <p:nvPr/>
          </p:nvSpPr>
          <p:spPr bwMode="auto">
            <a:xfrm rot="2700000">
              <a:off x="4941328" y="2264615"/>
              <a:ext cx="223837" cy="1239837"/>
            </a:xfrm>
            <a:custGeom>
              <a:avLst/>
              <a:gdLst>
                <a:gd name="T0" fmla="*/ 0 w 225046"/>
                <a:gd name="T1" fmla="*/ 1239837 h 1239609"/>
                <a:gd name="T2" fmla="*/ 0 w 225046"/>
                <a:gd name="T3" fmla="*/ 40909 h 1239609"/>
                <a:gd name="T4" fmla="*/ 0 w 225046"/>
                <a:gd name="T5" fmla="*/ 40909 h 1239609"/>
                <a:gd name="T6" fmla="*/ 126316 w 225046"/>
                <a:gd name="T7" fmla="*/ 40909 h 1239609"/>
                <a:gd name="T8" fmla="*/ 126316 w 225046"/>
                <a:gd name="T9" fmla="*/ 0 h 1239609"/>
                <a:gd name="T10" fmla="*/ 223837 w 225046"/>
                <a:gd name="T11" fmla="*/ 56285 h 1239609"/>
                <a:gd name="T12" fmla="*/ 126316 w 225046"/>
                <a:gd name="T13" fmla="*/ 112571 h 1239609"/>
                <a:gd name="T14" fmla="*/ 126316 w 225046"/>
                <a:gd name="T15" fmla="*/ 71662 h 1239609"/>
                <a:gd name="T16" fmla="*/ 30583 w 225046"/>
                <a:gd name="T17" fmla="*/ 71662 h 1239609"/>
                <a:gd name="T18" fmla="*/ 30583 w 225046"/>
                <a:gd name="T19" fmla="*/ 71662 h 1239609"/>
                <a:gd name="T20" fmla="*/ 30583 w 225046"/>
                <a:gd name="T21" fmla="*/ 1239837 h 1239609"/>
                <a:gd name="T22" fmla="*/ 0 w 225046"/>
                <a:gd name="T23" fmla="*/ 1239837 h 12396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5046" h="1239609">
                  <a:moveTo>
                    <a:pt x="0" y="1239609"/>
                  </a:moveTo>
                  <a:lnTo>
                    <a:pt x="0" y="40901"/>
                  </a:lnTo>
                  <a:lnTo>
                    <a:pt x="126998" y="40901"/>
                  </a:lnTo>
                  <a:lnTo>
                    <a:pt x="126998" y="0"/>
                  </a:lnTo>
                  <a:lnTo>
                    <a:pt x="225046" y="56275"/>
                  </a:lnTo>
                  <a:lnTo>
                    <a:pt x="126998" y="112550"/>
                  </a:lnTo>
                  <a:lnTo>
                    <a:pt x="126998" y="71649"/>
                  </a:lnTo>
                  <a:lnTo>
                    <a:pt x="30748" y="71649"/>
                  </a:lnTo>
                  <a:lnTo>
                    <a:pt x="30748" y="1239609"/>
                  </a:lnTo>
                  <a:lnTo>
                    <a:pt x="0" y="1239609"/>
                  </a:lnTo>
                  <a:close/>
                </a:path>
              </a:pathLst>
            </a:cu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sp>
          <p:nvSpPr>
            <p:cNvPr id="4" name="Rectangle 6@|1FFC:0|FBC:0|LFC:9868950|LBC:16777215">
              <a:extLst>
                <a:ext uri="{FF2B5EF4-FFF2-40B4-BE49-F238E27FC236}">
                  <a16:creationId xmlns:a16="http://schemas.microsoft.com/office/drawing/2014/main" id="{71BD9A34-AA75-44E7-9EF5-A462BE3E83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4622240" y="3210765"/>
              <a:ext cx="31750" cy="225425"/>
            </a:xfrm>
            <a:prstGeom prst="rect">
              <a:avLst/>
            </a:pr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algn="ctr" defTabSz="683895" eaLnBrk="1" hangingPunct="1"/>
              <a:endPara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Bent Arrow 8@|1FFC:0|FBC:0|LFC:9868950|LBC:16777215">
              <a:extLst>
                <a:ext uri="{FF2B5EF4-FFF2-40B4-BE49-F238E27FC236}">
                  <a16:creationId xmlns:a16="http://schemas.microsoft.com/office/drawing/2014/main" id="{69292ED7-78D5-4BD6-9B36-7674445A09C3}"/>
                </a:ext>
              </a:extLst>
            </p:cNvPr>
            <p:cNvSpPr/>
            <p:nvPr/>
          </p:nvSpPr>
          <p:spPr bwMode="auto">
            <a:xfrm rot="-2700000">
              <a:off x="4417453" y="4553790"/>
              <a:ext cx="1239837" cy="223837"/>
            </a:xfrm>
            <a:custGeom>
              <a:avLst/>
              <a:gdLst>
                <a:gd name="T0" fmla="*/ 0 w 225045"/>
                <a:gd name="T1" fmla="*/ 223837 h 1239609"/>
                <a:gd name="T2" fmla="*/ 0 w 225045"/>
                <a:gd name="T3" fmla="*/ 7386 h 1239609"/>
                <a:gd name="T4" fmla="*/ 0 w 225045"/>
                <a:gd name="T5" fmla="*/ 7386 h 1239609"/>
                <a:gd name="T6" fmla="*/ 699663 w 225045"/>
                <a:gd name="T7" fmla="*/ 7386 h 1239609"/>
                <a:gd name="T8" fmla="*/ 699663 w 225045"/>
                <a:gd name="T9" fmla="*/ 0 h 1239609"/>
                <a:gd name="T10" fmla="*/ 1239837 w 225045"/>
                <a:gd name="T11" fmla="*/ 10162 h 1239609"/>
                <a:gd name="T12" fmla="*/ 699663 w 225045"/>
                <a:gd name="T13" fmla="*/ 20323 h 1239609"/>
                <a:gd name="T14" fmla="*/ 699663 w 225045"/>
                <a:gd name="T15" fmla="*/ 12938 h 1239609"/>
                <a:gd name="T16" fmla="*/ 169399 w 225045"/>
                <a:gd name="T17" fmla="*/ 12938 h 1239609"/>
                <a:gd name="T18" fmla="*/ 169399 w 225045"/>
                <a:gd name="T19" fmla="*/ 12938 h 1239609"/>
                <a:gd name="T20" fmla="*/ 169399 w 225045"/>
                <a:gd name="T21" fmla="*/ 223837 h 1239609"/>
                <a:gd name="T22" fmla="*/ 0 w 225045"/>
                <a:gd name="T23" fmla="*/ 223837 h 12396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5045" h="1239609">
                  <a:moveTo>
                    <a:pt x="0" y="1239609"/>
                  </a:moveTo>
                  <a:lnTo>
                    <a:pt x="0" y="40901"/>
                  </a:lnTo>
                  <a:lnTo>
                    <a:pt x="126997" y="40901"/>
                  </a:lnTo>
                  <a:lnTo>
                    <a:pt x="126997" y="0"/>
                  </a:lnTo>
                  <a:lnTo>
                    <a:pt x="225045" y="56275"/>
                  </a:lnTo>
                  <a:lnTo>
                    <a:pt x="126997" y="112550"/>
                  </a:lnTo>
                  <a:lnTo>
                    <a:pt x="126997" y="71649"/>
                  </a:lnTo>
                  <a:lnTo>
                    <a:pt x="30748" y="71649"/>
                  </a:lnTo>
                  <a:lnTo>
                    <a:pt x="30748" y="1239609"/>
                  </a:lnTo>
                  <a:lnTo>
                    <a:pt x="0" y="1239609"/>
                  </a:lnTo>
                  <a:close/>
                </a:path>
              </a:pathLst>
            </a:cu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sp>
          <p:nvSpPr>
            <p:cNvPr id="6" name="Rectangle 9@|1FFC:0|FBC:0|LFC:9868950|LBC:16777215">
              <a:extLst>
                <a:ext uri="{FF2B5EF4-FFF2-40B4-BE49-F238E27FC236}">
                  <a16:creationId xmlns:a16="http://schemas.microsoft.com/office/drawing/2014/main" id="{DFD25FAC-37A5-4F05-B14A-F00B950990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 flipV="1">
              <a:off x="5363602" y="5064965"/>
              <a:ext cx="225425" cy="31750"/>
            </a:xfrm>
            <a:prstGeom prst="rect">
              <a:avLst/>
            </a:pr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algn="ctr" defTabSz="683895" eaLnBrk="1" hangingPunct="1"/>
              <a:endPara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Bent Arrow 11@|1FFC:0|FBC:0|LFC:9868950|LBC:16777215">
              <a:extLst>
                <a:ext uri="{FF2B5EF4-FFF2-40B4-BE49-F238E27FC236}">
                  <a16:creationId xmlns:a16="http://schemas.microsoft.com/office/drawing/2014/main" id="{81BDDFB1-A35C-431F-B3E7-E9DF78653920}"/>
                </a:ext>
              </a:extLst>
            </p:cNvPr>
            <p:cNvSpPr/>
            <p:nvPr/>
          </p:nvSpPr>
          <p:spPr bwMode="auto">
            <a:xfrm rot="-2700000" flipH="1" flipV="1">
              <a:off x="6206565" y="2764677"/>
              <a:ext cx="1239838" cy="225425"/>
            </a:xfrm>
            <a:custGeom>
              <a:avLst/>
              <a:gdLst>
                <a:gd name="T0" fmla="*/ 0 w 225045"/>
                <a:gd name="T1" fmla="*/ 225425 h 1239609"/>
                <a:gd name="T2" fmla="*/ 0 w 225045"/>
                <a:gd name="T3" fmla="*/ 7438 h 1239609"/>
                <a:gd name="T4" fmla="*/ 0 w 225045"/>
                <a:gd name="T5" fmla="*/ 7438 h 1239609"/>
                <a:gd name="T6" fmla="*/ 699663 w 225045"/>
                <a:gd name="T7" fmla="*/ 7438 h 1239609"/>
                <a:gd name="T8" fmla="*/ 699663 w 225045"/>
                <a:gd name="T9" fmla="*/ 0 h 1239609"/>
                <a:gd name="T10" fmla="*/ 1239838 w 225045"/>
                <a:gd name="T11" fmla="*/ 10234 h 1239609"/>
                <a:gd name="T12" fmla="*/ 699663 w 225045"/>
                <a:gd name="T13" fmla="*/ 20467 h 1239609"/>
                <a:gd name="T14" fmla="*/ 699663 w 225045"/>
                <a:gd name="T15" fmla="*/ 13029 h 1239609"/>
                <a:gd name="T16" fmla="*/ 169400 w 225045"/>
                <a:gd name="T17" fmla="*/ 13029 h 1239609"/>
                <a:gd name="T18" fmla="*/ 169400 w 225045"/>
                <a:gd name="T19" fmla="*/ 13029 h 1239609"/>
                <a:gd name="T20" fmla="*/ 169400 w 225045"/>
                <a:gd name="T21" fmla="*/ 225425 h 1239609"/>
                <a:gd name="T22" fmla="*/ 0 w 225045"/>
                <a:gd name="T23" fmla="*/ 225425 h 12396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5045" h="1239609">
                  <a:moveTo>
                    <a:pt x="0" y="1239609"/>
                  </a:moveTo>
                  <a:lnTo>
                    <a:pt x="0" y="40901"/>
                  </a:lnTo>
                  <a:lnTo>
                    <a:pt x="126997" y="40901"/>
                  </a:lnTo>
                  <a:lnTo>
                    <a:pt x="126997" y="0"/>
                  </a:lnTo>
                  <a:lnTo>
                    <a:pt x="225045" y="56275"/>
                  </a:lnTo>
                  <a:lnTo>
                    <a:pt x="126997" y="112550"/>
                  </a:lnTo>
                  <a:lnTo>
                    <a:pt x="126997" y="71649"/>
                  </a:lnTo>
                  <a:lnTo>
                    <a:pt x="30748" y="71649"/>
                  </a:lnTo>
                  <a:lnTo>
                    <a:pt x="30748" y="1239609"/>
                  </a:lnTo>
                  <a:lnTo>
                    <a:pt x="0" y="1239609"/>
                  </a:lnTo>
                  <a:close/>
                </a:path>
              </a:pathLst>
            </a:cu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sp>
          <p:nvSpPr>
            <p:cNvPr id="8" name="Rectangle 12@|1FFC:0|FBC:0|LFC:9868950|LBC:16777215">
              <a:extLst>
                <a:ext uri="{FF2B5EF4-FFF2-40B4-BE49-F238E27FC236}">
                  <a16:creationId xmlns:a16="http://schemas.microsoft.com/office/drawing/2014/main" id="{2DBE77FF-924C-47D3-A4BF-CD3EF13C4F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 flipH="1">
              <a:off x="6275621" y="2444796"/>
              <a:ext cx="223838" cy="31750"/>
            </a:xfrm>
            <a:prstGeom prst="rect">
              <a:avLst/>
            </a:pr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algn="ctr" defTabSz="683895" eaLnBrk="1" hangingPunct="1"/>
              <a:endPara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Bent Arrow 14@|1FFC:0|FBC:0|LFC:9868950|LBC:16777215">
              <a:extLst>
                <a:ext uri="{FF2B5EF4-FFF2-40B4-BE49-F238E27FC236}">
                  <a16:creationId xmlns:a16="http://schemas.microsoft.com/office/drawing/2014/main" id="{8503BA84-C7A2-416B-8732-979BD69940C3}"/>
                </a:ext>
              </a:extLst>
            </p:cNvPr>
            <p:cNvSpPr/>
            <p:nvPr/>
          </p:nvSpPr>
          <p:spPr bwMode="auto">
            <a:xfrm rot="2700000" flipH="1" flipV="1">
              <a:off x="6738378" y="4061665"/>
              <a:ext cx="223837" cy="1239837"/>
            </a:xfrm>
            <a:custGeom>
              <a:avLst/>
              <a:gdLst>
                <a:gd name="T0" fmla="*/ 0 w 225046"/>
                <a:gd name="T1" fmla="*/ 1239837 h 1239609"/>
                <a:gd name="T2" fmla="*/ 0 w 225046"/>
                <a:gd name="T3" fmla="*/ 40909 h 1239609"/>
                <a:gd name="T4" fmla="*/ 0 w 225046"/>
                <a:gd name="T5" fmla="*/ 40909 h 1239609"/>
                <a:gd name="T6" fmla="*/ 126316 w 225046"/>
                <a:gd name="T7" fmla="*/ 40909 h 1239609"/>
                <a:gd name="T8" fmla="*/ 126316 w 225046"/>
                <a:gd name="T9" fmla="*/ 0 h 1239609"/>
                <a:gd name="T10" fmla="*/ 223837 w 225046"/>
                <a:gd name="T11" fmla="*/ 56285 h 1239609"/>
                <a:gd name="T12" fmla="*/ 126316 w 225046"/>
                <a:gd name="T13" fmla="*/ 112571 h 1239609"/>
                <a:gd name="T14" fmla="*/ 126316 w 225046"/>
                <a:gd name="T15" fmla="*/ 71662 h 1239609"/>
                <a:gd name="T16" fmla="*/ 30583 w 225046"/>
                <a:gd name="T17" fmla="*/ 71662 h 1239609"/>
                <a:gd name="T18" fmla="*/ 30583 w 225046"/>
                <a:gd name="T19" fmla="*/ 71662 h 1239609"/>
                <a:gd name="T20" fmla="*/ 30583 w 225046"/>
                <a:gd name="T21" fmla="*/ 1239837 h 1239609"/>
                <a:gd name="T22" fmla="*/ 0 w 225046"/>
                <a:gd name="T23" fmla="*/ 1239837 h 12396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5046" h="1239609">
                  <a:moveTo>
                    <a:pt x="0" y="1239609"/>
                  </a:moveTo>
                  <a:lnTo>
                    <a:pt x="0" y="40901"/>
                  </a:lnTo>
                  <a:lnTo>
                    <a:pt x="126998" y="40901"/>
                  </a:lnTo>
                  <a:lnTo>
                    <a:pt x="126998" y="0"/>
                  </a:lnTo>
                  <a:lnTo>
                    <a:pt x="225046" y="56275"/>
                  </a:lnTo>
                  <a:lnTo>
                    <a:pt x="126998" y="112550"/>
                  </a:lnTo>
                  <a:lnTo>
                    <a:pt x="126998" y="71649"/>
                  </a:lnTo>
                  <a:lnTo>
                    <a:pt x="30748" y="71649"/>
                  </a:lnTo>
                  <a:lnTo>
                    <a:pt x="30748" y="1239609"/>
                  </a:lnTo>
                  <a:lnTo>
                    <a:pt x="0" y="1239609"/>
                  </a:lnTo>
                  <a:close/>
                </a:path>
              </a:pathLst>
            </a:cu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sp>
          <p:nvSpPr>
            <p:cNvPr id="10" name="Rectangle 15@|1FFC:0|FBC:0|LFC:9868950|LBC:16777215">
              <a:extLst>
                <a:ext uri="{FF2B5EF4-FFF2-40B4-BE49-F238E27FC236}">
                  <a16:creationId xmlns:a16="http://schemas.microsoft.com/office/drawing/2014/main" id="{E12E5FBC-9CAE-4608-ABD8-E1AF961D5F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H="1">
              <a:off x="7251140" y="4129927"/>
              <a:ext cx="31750" cy="225425"/>
            </a:xfrm>
            <a:prstGeom prst="rect">
              <a:avLst/>
            </a:pr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algn="ctr" defTabSz="683895" eaLnBrk="1" hangingPunct="1"/>
              <a:endPara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Rounded Rectangle 20@|1FFC:2381804|FBC:16777215|LFC:16777215|LBC:16777215">
              <a:extLst>
                <a:ext uri="{FF2B5EF4-FFF2-40B4-BE49-F238E27FC236}">
                  <a16:creationId xmlns:a16="http://schemas.microsoft.com/office/drawing/2014/main" id="{38A82540-18C9-46DB-A5FF-A35BC1A304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 flipV="1">
              <a:off x="6222440" y="3225052"/>
              <a:ext cx="1114425" cy="1114425"/>
            </a:xfrm>
            <a:prstGeom prst="roundRect">
              <a:avLst>
                <a:gd name="adj" fmla="val 9648"/>
              </a:avLst>
            </a:prstGeom>
            <a:solidFill>
              <a:srgbClr val="1E9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algn="ctr" defTabSz="683895" eaLnBrk="1" hangingPunct="1"/>
              <a:endPara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2" name="Group 34">
              <a:extLst>
                <a:ext uri="{FF2B5EF4-FFF2-40B4-BE49-F238E27FC236}">
                  <a16:creationId xmlns:a16="http://schemas.microsoft.com/office/drawing/2014/main" id="{BBFBF87C-0B50-4161-9B34-DD58279E784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115" y="3580652"/>
              <a:ext cx="457200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7@|1FFC:14657585|FBC:16777215|LFC:16777215|LBC:16777215">
              <a:extLst>
                <a:ext uri="{FF2B5EF4-FFF2-40B4-BE49-F238E27FC236}">
                  <a16:creationId xmlns:a16="http://schemas.microsoft.com/office/drawing/2014/main" id="{FEB861C3-67EF-4CA4-86C4-B5770D04D1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 flipV="1">
              <a:off x="5395353" y="4053727"/>
              <a:ext cx="1114425" cy="1114425"/>
            </a:xfrm>
            <a:prstGeom prst="roundRect">
              <a:avLst>
                <a:gd name="adj" fmla="val 9648"/>
              </a:avLst>
            </a:prstGeom>
            <a:solidFill>
              <a:srgbClr val="69C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algn="ctr" defTabSz="683895" eaLnBrk="1" hangingPunct="1"/>
              <a:endPara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Shape 719@|5FFC:16777215|FBC:16777215|LFC:16777215|LBC:16777215">
              <a:extLst>
                <a:ext uri="{FF2B5EF4-FFF2-40B4-BE49-F238E27FC236}">
                  <a16:creationId xmlns:a16="http://schemas.microsoft.com/office/drawing/2014/main" id="{91215FEE-5424-4355-AC7F-985C9C8F5BC8}"/>
                </a:ext>
              </a:extLst>
            </p:cNvPr>
            <p:cNvSpPr/>
            <p:nvPr/>
          </p:nvSpPr>
          <p:spPr bwMode="auto">
            <a:xfrm>
              <a:off x="5731903" y="4399802"/>
              <a:ext cx="441325" cy="379413"/>
            </a:xfrm>
            <a:custGeom>
              <a:avLst/>
              <a:gdLst>
                <a:gd name="T0" fmla="*/ 191616 w 21332"/>
                <a:gd name="T1" fmla="*/ 127503 h 21446"/>
                <a:gd name="T2" fmla="*/ 299465 w 21332"/>
                <a:gd name="T3" fmla="*/ 196518 h 21446"/>
                <a:gd name="T4" fmla="*/ 326794 w 21332"/>
                <a:gd name="T5" fmla="*/ 191069 h 21446"/>
                <a:gd name="T6" fmla="*/ 437767 w 21332"/>
                <a:gd name="T7" fmla="*/ 31332 h 21446"/>
                <a:gd name="T8" fmla="*/ 432657 w 21332"/>
                <a:gd name="T9" fmla="*/ 3538 h 21446"/>
                <a:gd name="T10" fmla="*/ 404748 w 21332"/>
                <a:gd name="T11" fmla="*/ 8616 h 21446"/>
                <a:gd name="T12" fmla="*/ 304823 w 21332"/>
                <a:gd name="T13" fmla="*/ 152466 h 21446"/>
                <a:gd name="T14" fmla="*/ 196333 w 21332"/>
                <a:gd name="T15" fmla="*/ 83044 h 21446"/>
                <a:gd name="T16" fmla="*/ 181168 w 21332"/>
                <a:gd name="T17" fmla="*/ 80337 h 21446"/>
                <a:gd name="T18" fmla="*/ 168548 w 21332"/>
                <a:gd name="T19" fmla="*/ 89148 h 21446"/>
                <a:gd name="T20" fmla="*/ 3145 w 21332"/>
                <a:gd name="T21" fmla="*/ 348736 h 21446"/>
                <a:gd name="T22" fmla="*/ 9310 w 21332"/>
                <a:gd name="T23" fmla="*/ 376282 h 21446"/>
                <a:gd name="T24" fmla="*/ 20047 w 21332"/>
                <a:gd name="T25" fmla="*/ 379413 h 21446"/>
                <a:gd name="T26" fmla="*/ 36991 w 21332"/>
                <a:gd name="T27" fmla="*/ 370125 h 21446"/>
                <a:gd name="T28" fmla="*/ 191616 w 21332"/>
                <a:gd name="T29" fmla="*/ 127503 h 21446"/>
                <a:gd name="T30" fmla="*/ 407810 w 21332"/>
                <a:gd name="T31" fmla="*/ 224807 h 21446"/>
                <a:gd name="T32" fmla="*/ 309333 w 21332"/>
                <a:gd name="T33" fmla="*/ 313406 h 21446"/>
                <a:gd name="T34" fmla="*/ 193540 w 21332"/>
                <a:gd name="T35" fmla="*/ 223851 h 21446"/>
                <a:gd name="T36" fmla="*/ 186071 w 21332"/>
                <a:gd name="T37" fmla="*/ 220260 h 21446"/>
                <a:gd name="T38" fmla="*/ 170659 w 21332"/>
                <a:gd name="T39" fmla="*/ 216438 h 21446"/>
                <a:gd name="T40" fmla="*/ 148005 w 21332"/>
                <a:gd name="T41" fmla="*/ 251963 h 21446"/>
                <a:gd name="T42" fmla="*/ 172272 w 21332"/>
                <a:gd name="T43" fmla="*/ 257978 h 21446"/>
                <a:gd name="T44" fmla="*/ 297996 w 21332"/>
                <a:gd name="T45" fmla="*/ 355211 h 21446"/>
                <a:gd name="T46" fmla="*/ 310305 w 21332"/>
                <a:gd name="T47" fmla="*/ 359439 h 21446"/>
                <a:gd name="T48" fmla="*/ 323773 w 21332"/>
                <a:gd name="T49" fmla="*/ 354291 h 21446"/>
                <a:gd name="T50" fmla="*/ 434705 w 21332"/>
                <a:gd name="T51" fmla="*/ 254440 h 21446"/>
                <a:gd name="T52" fmla="*/ 436132 w 21332"/>
                <a:gd name="T53" fmla="*/ 226240 h 21446"/>
                <a:gd name="T54" fmla="*/ 407810 w 21332"/>
                <a:gd name="T55" fmla="*/ 224807 h 21446"/>
                <a:gd name="T56" fmla="*/ 15206 w 21332"/>
                <a:gd name="T57" fmla="*/ 219057 h 21446"/>
                <a:gd name="T58" fmla="*/ 45308 w 21332"/>
                <a:gd name="T59" fmla="*/ 226523 h 21446"/>
                <a:gd name="T60" fmla="*/ 67941 w 21332"/>
                <a:gd name="T61" fmla="*/ 190980 h 21446"/>
                <a:gd name="T62" fmla="*/ 24909 w 21332"/>
                <a:gd name="T63" fmla="*/ 180312 h 21446"/>
                <a:gd name="T64" fmla="*/ 579 w 21332"/>
                <a:gd name="T65" fmla="*/ 194872 h 21446"/>
                <a:gd name="T66" fmla="*/ 15206 w 21332"/>
                <a:gd name="T67" fmla="*/ 219057 h 214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1332" h="21446" extrusionOk="0">
                  <a:moveTo>
                    <a:pt x="9262" y="7207"/>
                  </a:moveTo>
                  <a:lnTo>
                    <a:pt x="14475" y="11108"/>
                  </a:lnTo>
                  <a:cubicBezTo>
                    <a:pt x="14915" y="11436"/>
                    <a:pt x="15500" y="11301"/>
                    <a:pt x="15796" y="10800"/>
                  </a:cubicBezTo>
                  <a:lnTo>
                    <a:pt x="21160" y="1771"/>
                  </a:lnTo>
                  <a:cubicBezTo>
                    <a:pt x="21464" y="1257"/>
                    <a:pt x="21354" y="555"/>
                    <a:pt x="20913" y="200"/>
                  </a:cubicBezTo>
                  <a:cubicBezTo>
                    <a:pt x="20472" y="-154"/>
                    <a:pt x="19869" y="-26"/>
                    <a:pt x="19564" y="487"/>
                  </a:cubicBezTo>
                  <a:lnTo>
                    <a:pt x="14734" y="8618"/>
                  </a:lnTo>
                  <a:lnTo>
                    <a:pt x="9490" y="4694"/>
                  </a:lnTo>
                  <a:cubicBezTo>
                    <a:pt x="9273" y="4532"/>
                    <a:pt x="9010" y="4478"/>
                    <a:pt x="8757" y="4541"/>
                  </a:cubicBezTo>
                  <a:cubicBezTo>
                    <a:pt x="8505" y="4607"/>
                    <a:pt x="8285" y="4785"/>
                    <a:pt x="8147" y="5039"/>
                  </a:cubicBezTo>
                  <a:lnTo>
                    <a:pt x="152" y="19712"/>
                  </a:lnTo>
                  <a:cubicBezTo>
                    <a:pt x="-136" y="20237"/>
                    <a:pt x="-2" y="20936"/>
                    <a:pt x="450" y="21269"/>
                  </a:cubicBezTo>
                  <a:cubicBezTo>
                    <a:pt x="611" y="21389"/>
                    <a:pt x="791" y="21446"/>
                    <a:pt x="969" y="21446"/>
                  </a:cubicBezTo>
                  <a:cubicBezTo>
                    <a:pt x="1290" y="21446"/>
                    <a:pt x="1604" y="21260"/>
                    <a:pt x="1788" y="20921"/>
                  </a:cubicBezTo>
                  <a:cubicBezTo>
                    <a:pt x="1788" y="20921"/>
                    <a:pt x="9262" y="7207"/>
                    <a:pt x="9262" y="7207"/>
                  </a:cubicBezTo>
                  <a:close/>
                  <a:moveTo>
                    <a:pt x="19712" y="12707"/>
                  </a:moveTo>
                  <a:lnTo>
                    <a:pt x="14952" y="17715"/>
                  </a:lnTo>
                  <a:lnTo>
                    <a:pt x="9355" y="12653"/>
                  </a:lnTo>
                  <a:cubicBezTo>
                    <a:pt x="9249" y="12556"/>
                    <a:pt x="9125" y="12487"/>
                    <a:pt x="8994" y="12450"/>
                  </a:cubicBezTo>
                  <a:lnTo>
                    <a:pt x="8249" y="12234"/>
                  </a:lnTo>
                  <a:lnTo>
                    <a:pt x="7154" y="14242"/>
                  </a:lnTo>
                  <a:lnTo>
                    <a:pt x="8327" y="14582"/>
                  </a:lnTo>
                  <a:lnTo>
                    <a:pt x="14404" y="20078"/>
                  </a:lnTo>
                  <a:cubicBezTo>
                    <a:pt x="14580" y="20237"/>
                    <a:pt x="14789" y="20317"/>
                    <a:pt x="14999" y="20317"/>
                  </a:cubicBezTo>
                  <a:cubicBezTo>
                    <a:pt x="15232" y="20317"/>
                    <a:pt x="15466" y="20218"/>
                    <a:pt x="15650" y="20026"/>
                  </a:cubicBezTo>
                  <a:lnTo>
                    <a:pt x="21012" y="14382"/>
                  </a:lnTo>
                  <a:cubicBezTo>
                    <a:pt x="21410" y="13963"/>
                    <a:pt x="21441" y="13250"/>
                    <a:pt x="21081" y="12788"/>
                  </a:cubicBezTo>
                  <a:cubicBezTo>
                    <a:pt x="20722" y="12325"/>
                    <a:pt x="20109" y="12289"/>
                    <a:pt x="19712" y="12707"/>
                  </a:cubicBezTo>
                  <a:close/>
                  <a:moveTo>
                    <a:pt x="735" y="12382"/>
                  </a:moveTo>
                  <a:lnTo>
                    <a:pt x="2190" y="12804"/>
                  </a:lnTo>
                  <a:lnTo>
                    <a:pt x="3284" y="10795"/>
                  </a:lnTo>
                  <a:lnTo>
                    <a:pt x="1204" y="10192"/>
                  </a:lnTo>
                  <a:cubicBezTo>
                    <a:pt x="683" y="10040"/>
                    <a:pt x="158" y="10410"/>
                    <a:pt x="28" y="11015"/>
                  </a:cubicBezTo>
                  <a:cubicBezTo>
                    <a:pt x="-100" y="11620"/>
                    <a:pt x="216" y="12231"/>
                    <a:pt x="735" y="12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8575" tIns="28575" rIns="28575" bIns="28575" anchor="ctr"/>
            <a:lstStyle/>
            <a:p>
              <a:endParaRPr lang="zh-CN" altLang="en-US"/>
            </a:p>
          </p:txBody>
        </p:sp>
        <p:sp>
          <p:nvSpPr>
            <p:cNvPr id="15" name="Rounded Rectangle 23@|1FFC:0|FBC:0|LFC:16777215|LBC:16777215">
              <a:extLst>
                <a:ext uri="{FF2B5EF4-FFF2-40B4-BE49-F238E27FC236}">
                  <a16:creationId xmlns:a16="http://schemas.microsoft.com/office/drawing/2014/main" id="{8F7D0F91-6331-4C18-BB91-BA026765ED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 flipV="1">
              <a:off x="4568265" y="3225052"/>
              <a:ext cx="1114425" cy="1114425"/>
            </a:xfrm>
            <a:prstGeom prst="roundRect">
              <a:avLst>
                <a:gd name="adj" fmla="val 9648"/>
              </a:avLst>
            </a:prstGeom>
            <a:solidFill>
              <a:srgbClr val="1E9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algn="ctr" defTabSz="683895" eaLnBrk="1" hangingPunct="1"/>
              <a:endPara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2102@|5FFC:16777215|FBC:16777215|LFC:16777215|LBC:16777215">
              <a:extLst>
                <a:ext uri="{FF2B5EF4-FFF2-40B4-BE49-F238E27FC236}">
                  <a16:creationId xmlns:a16="http://schemas.microsoft.com/office/drawing/2014/main" id="{26790419-8038-444F-8A96-4D816FD63482}"/>
                </a:ext>
              </a:extLst>
            </p:cNvPr>
            <p:cNvSpPr/>
            <p:nvPr/>
          </p:nvSpPr>
          <p:spPr bwMode="auto">
            <a:xfrm>
              <a:off x="4847665" y="3561602"/>
              <a:ext cx="539750" cy="431800"/>
            </a:xfrm>
            <a:custGeom>
              <a:avLst/>
              <a:gdLst>
                <a:gd name="T0" fmla="*/ 453365 w 21600"/>
                <a:gd name="T1" fmla="*/ 215900 h 21600"/>
                <a:gd name="T2" fmla="*/ 417532 w 21600"/>
                <a:gd name="T3" fmla="*/ 248265 h 21600"/>
                <a:gd name="T4" fmla="*/ 269875 w 21600"/>
                <a:gd name="T5" fmla="*/ 367010 h 21600"/>
                <a:gd name="T6" fmla="*/ 163024 w 21600"/>
                <a:gd name="T7" fmla="*/ 322771 h 21600"/>
                <a:gd name="T8" fmla="*/ 117221 w 21600"/>
                <a:gd name="T9" fmla="*/ 322771 h 21600"/>
                <a:gd name="T10" fmla="*/ 117221 w 21600"/>
                <a:gd name="T11" fmla="*/ 368569 h 21600"/>
                <a:gd name="T12" fmla="*/ 269875 w 21600"/>
                <a:gd name="T13" fmla="*/ 431800 h 21600"/>
                <a:gd name="T14" fmla="*/ 475855 w 21600"/>
                <a:gd name="T15" fmla="*/ 280650 h 21600"/>
                <a:gd name="T16" fmla="*/ 539750 w 21600"/>
                <a:gd name="T17" fmla="*/ 280650 h 21600"/>
                <a:gd name="T18" fmla="*/ 539750 w 21600"/>
                <a:gd name="T19" fmla="*/ 215900 h 21600"/>
                <a:gd name="T20" fmla="*/ 453365 w 21600"/>
                <a:gd name="T21" fmla="*/ 215900 h 21600"/>
                <a:gd name="T22" fmla="*/ 122218 w 21600"/>
                <a:gd name="T23" fmla="*/ 183515 h 21600"/>
                <a:gd name="T24" fmla="*/ 269875 w 21600"/>
                <a:gd name="T25" fmla="*/ 64770 h 21600"/>
                <a:gd name="T26" fmla="*/ 376726 w 21600"/>
                <a:gd name="T27" fmla="*/ 109030 h 21600"/>
                <a:gd name="T28" fmla="*/ 422529 w 21600"/>
                <a:gd name="T29" fmla="*/ 109030 h 21600"/>
                <a:gd name="T30" fmla="*/ 422529 w 21600"/>
                <a:gd name="T31" fmla="*/ 63231 h 21600"/>
                <a:gd name="T32" fmla="*/ 269875 w 21600"/>
                <a:gd name="T33" fmla="*/ 0 h 21600"/>
                <a:gd name="T34" fmla="*/ 63895 w 21600"/>
                <a:gd name="T35" fmla="*/ 151130 h 21600"/>
                <a:gd name="T36" fmla="*/ 0 w 21600"/>
                <a:gd name="T37" fmla="*/ 151130 h 21600"/>
                <a:gd name="T38" fmla="*/ 0 w 21600"/>
                <a:gd name="T39" fmla="*/ 215900 h 21600"/>
                <a:gd name="T40" fmla="*/ 86385 w 21600"/>
                <a:gd name="T41" fmla="*/ 215900 h 21600"/>
                <a:gd name="T42" fmla="*/ 122218 w 21600"/>
                <a:gd name="T43" fmla="*/ 183515 h 21600"/>
                <a:gd name="T44" fmla="*/ 183490 w 21600"/>
                <a:gd name="T45" fmla="*/ 215900 h 21600"/>
                <a:gd name="T46" fmla="*/ 269875 w 21600"/>
                <a:gd name="T47" fmla="*/ 302260 h 21600"/>
                <a:gd name="T48" fmla="*/ 356210 w 21600"/>
                <a:gd name="T49" fmla="*/ 215900 h 21600"/>
                <a:gd name="T50" fmla="*/ 269875 w 21600"/>
                <a:gd name="T51" fmla="*/ 129540 h 21600"/>
                <a:gd name="T52" fmla="*/ 183490 w 21600"/>
                <a:gd name="T53" fmla="*/ 215900 h 216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8575" tIns="28575" rIns="28575" bIns="28575" anchor="ctr"/>
            <a:lstStyle/>
            <a:p>
              <a:endParaRPr lang="zh-CN" altLang="en-US"/>
            </a:p>
          </p:txBody>
        </p:sp>
        <p:sp>
          <p:nvSpPr>
            <p:cNvPr id="17" name="Rounded Rectangle 26@|1FFC:4308095|FBC:16777215|LFC:16777215|LBC:16777215">
              <a:extLst>
                <a:ext uri="{FF2B5EF4-FFF2-40B4-BE49-F238E27FC236}">
                  <a16:creationId xmlns:a16="http://schemas.microsoft.com/office/drawing/2014/main" id="{AAB5E0E4-7E5A-48CC-901E-FB888EBEE2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 flipV="1">
              <a:off x="5395353" y="2397965"/>
              <a:ext cx="1114425" cy="1114425"/>
            </a:xfrm>
            <a:prstGeom prst="roundRect">
              <a:avLst>
                <a:gd name="adj" fmla="val 9648"/>
              </a:avLst>
            </a:prstGeom>
            <a:solidFill>
              <a:srgbClr val="69C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algn="ctr" defTabSz="683895" eaLnBrk="1" hangingPunct="1"/>
              <a:endPara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56@|5FFC:16777215|FBC:16777215|LFC:16777215|LBC:16777215">
              <a:extLst>
                <a:ext uri="{FF2B5EF4-FFF2-40B4-BE49-F238E27FC236}">
                  <a16:creationId xmlns:a16="http://schemas.microsoft.com/office/drawing/2014/main" id="{42E66126-636B-4ED5-B085-A7736D4D8188}"/>
                </a:ext>
              </a:extLst>
            </p:cNvPr>
            <p:cNvSpPr/>
            <p:nvPr/>
          </p:nvSpPr>
          <p:spPr bwMode="auto">
            <a:xfrm>
              <a:off x="5733490" y="2771027"/>
              <a:ext cx="498475" cy="407988"/>
            </a:xfrm>
            <a:custGeom>
              <a:avLst/>
              <a:gdLst>
                <a:gd name="T0" fmla="*/ 400607 w 382"/>
                <a:gd name="T1" fmla="*/ 176533 h 312"/>
                <a:gd name="T2" fmla="*/ 472377 w 382"/>
                <a:gd name="T3" fmla="*/ 92843 h 312"/>
                <a:gd name="T4" fmla="*/ 310568 w 382"/>
                <a:gd name="T5" fmla="*/ 32691 h 312"/>
                <a:gd name="T6" fmla="*/ 298824 w 382"/>
                <a:gd name="T7" fmla="*/ 24845 h 312"/>
                <a:gd name="T8" fmla="*/ 298824 w 382"/>
                <a:gd name="T9" fmla="*/ 175226 h 312"/>
                <a:gd name="T10" fmla="*/ 234884 w 382"/>
                <a:gd name="T11" fmla="*/ 279838 h 312"/>
                <a:gd name="T12" fmla="*/ 112222 w 382"/>
                <a:gd name="T13" fmla="*/ 247147 h 312"/>
                <a:gd name="T14" fmla="*/ 168333 w 382"/>
                <a:gd name="T15" fmla="*/ 126842 h 312"/>
                <a:gd name="T16" fmla="*/ 247933 w 382"/>
                <a:gd name="T17" fmla="*/ 121612 h 312"/>
                <a:gd name="T18" fmla="*/ 247933 w 382"/>
                <a:gd name="T19" fmla="*/ 5231 h 312"/>
                <a:gd name="T20" fmla="*/ 200956 w 382"/>
                <a:gd name="T21" fmla="*/ 0 h 312"/>
                <a:gd name="T22" fmla="*/ 0 w 382"/>
                <a:gd name="T23" fmla="*/ 203994 h 312"/>
                <a:gd name="T24" fmla="*/ 200956 w 382"/>
                <a:gd name="T25" fmla="*/ 407988 h 312"/>
                <a:gd name="T26" fmla="*/ 401912 w 382"/>
                <a:gd name="T27" fmla="*/ 203994 h 312"/>
                <a:gd name="T28" fmla="*/ 400607 w 382"/>
                <a:gd name="T29" fmla="*/ 176533 h 3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82" h="312">
                  <a:moveTo>
                    <a:pt x="307" y="135"/>
                  </a:moveTo>
                  <a:cubicBezTo>
                    <a:pt x="354" y="122"/>
                    <a:pt x="382" y="72"/>
                    <a:pt x="362" y="71"/>
                  </a:cubicBezTo>
                  <a:cubicBezTo>
                    <a:pt x="311" y="68"/>
                    <a:pt x="267" y="43"/>
                    <a:pt x="238" y="25"/>
                  </a:cubicBezTo>
                  <a:cubicBezTo>
                    <a:pt x="235" y="23"/>
                    <a:pt x="232" y="21"/>
                    <a:pt x="229" y="19"/>
                  </a:cubicBezTo>
                  <a:cubicBezTo>
                    <a:pt x="229" y="134"/>
                    <a:pt x="229" y="134"/>
                    <a:pt x="229" y="134"/>
                  </a:cubicBezTo>
                  <a:cubicBezTo>
                    <a:pt x="229" y="172"/>
                    <a:pt x="206" y="202"/>
                    <a:pt x="180" y="214"/>
                  </a:cubicBezTo>
                  <a:cubicBezTo>
                    <a:pt x="142" y="233"/>
                    <a:pt x="100" y="221"/>
                    <a:pt x="86" y="189"/>
                  </a:cubicBezTo>
                  <a:cubicBezTo>
                    <a:pt x="72" y="157"/>
                    <a:pt x="91" y="116"/>
                    <a:pt x="129" y="97"/>
                  </a:cubicBezTo>
                  <a:cubicBezTo>
                    <a:pt x="150" y="87"/>
                    <a:pt x="172" y="86"/>
                    <a:pt x="190" y="93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78" y="1"/>
                    <a:pt x="166" y="0"/>
                    <a:pt x="154" y="0"/>
                  </a:cubicBezTo>
                  <a:cubicBezTo>
                    <a:pt x="69" y="0"/>
                    <a:pt x="0" y="70"/>
                    <a:pt x="0" y="156"/>
                  </a:cubicBezTo>
                  <a:cubicBezTo>
                    <a:pt x="0" y="242"/>
                    <a:pt x="69" y="312"/>
                    <a:pt x="154" y="312"/>
                  </a:cubicBezTo>
                  <a:cubicBezTo>
                    <a:pt x="239" y="312"/>
                    <a:pt x="308" y="242"/>
                    <a:pt x="308" y="156"/>
                  </a:cubicBezTo>
                  <a:cubicBezTo>
                    <a:pt x="308" y="149"/>
                    <a:pt x="308" y="142"/>
                    <a:pt x="30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2DAFED35-1FFD-477E-B821-AE538A7E7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0714" y="2532371"/>
              <a:ext cx="2367419" cy="206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Less bug</a:t>
              </a:r>
              <a:endParaRPr lang="en-US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42DFAABE-AE4A-4055-80BD-F935A5906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0714" y="4481821"/>
              <a:ext cx="2367419" cy="206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More prediction tools</a:t>
              </a:r>
              <a:endParaRPr lang="en-US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F09E595D-32B2-4E00-AFD7-911997BCE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6837" y="4786301"/>
              <a:ext cx="2381296" cy="32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400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Caco-2, CYP DDI, </a:t>
              </a:r>
              <a:r>
                <a:rPr lang="en-US" altLang="zh-CN" sz="1400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hERG</a:t>
              </a:r>
              <a:r>
                <a:rPr lang="en-US" altLang="zh-CN" sz="1400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… ACD lab functions</a:t>
              </a:r>
              <a:r>
                <a:rPr lang="zh-CN" altLang="en-US" sz="1400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？</a:t>
              </a:r>
              <a:endParaRPr 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91284684-80B6-46C9-A09F-1164E89FF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2440" y="2532371"/>
              <a:ext cx="2369564" cy="206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en-US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Local database version</a:t>
              </a:r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683ECC8A-00C3-42ED-B707-6357E3EB4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9917" y="2842317"/>
              <a:ext cx="1751013" cy="16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en-US" altLang="zh-CN" sz="1400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No need to be customized</a:t>
              </a:r>
              <a:endParaRPr 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C725C85E-088F-4B3E-BCB1-BF145A80E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2441" y="4481821"/>
              <a:ext cx="1685352" cy="206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en-US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Attractive price</a:t>
              </a:r>
            </a:p>
          </p:txBody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51BE9AAC-B3B5-4C47-A8A9-EC9A01DC5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496" y="4786301"/>
              <a:ext cx="1751013" cy="16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en-US" altLang="zh-CN" sz="1400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Price sensitive users</a:t>
              </a:r>
              <a:endParaRPr 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507F0998-CB1C-4BBB-AE78-4FE484AF8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9782" y="2827291"/>
              <a:ext cx="1751013" cy="16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en-US" sz="1400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More</a:t>
              </a:r>
              <a:r>
                <a:rPr lang="zh-CN" altLang="en-US" sz="1400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1400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reliable performance</a:t>
              </a:r>
              <a:endParaRPr 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892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Thanks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562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56482" y="377895"/>
            <a:ext cx="8607198" cy="792000"/>
          </a:xfrm>
        </p:spPr>
        <p:txBody>
          <a:bodyPr/>
          <a:lstStyle/>
          <a:p>
            <a:r>
              <a:rPr lang="en-US" altLang="zh-CN" dirty="0"/>
              <a:t>What </a:t>
            </a:r>
            <a:r>
              <a:rPr lang="en-US" altLang="zh-CN" dirty="0" err="1"/>
              <a:t>medchem</a:t>
            </a:r>
            <a:r>
              <a:rPr lang="en-US" altLang="zh-CN" dirty="0"/>
              <a:t> should focus?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0"/>
          </p:nvPr>
        </p:nvSpPr>
        <p:spPr>
          <a:xfrm>
            <a:off x="6787662" y="2452962"/>
            <a:ext cx="8632143" cy="4818744"/>
          </a:xfrm>
        </p:spPr>
        <p:txBody>
          <a:bodyPr/>
          <a:lstStyle/>
          <a:p>
            <a:r>
              <a:rPr lang="en-US" altLang="zh-CN" dirty="0"/>
              <a:t>IP</a:t>
            </a:r>
            <a:endParaRPr lang="zh-CN" altLang="en-US" dirty="0"/>
          </a:p>
          <a:p>
            <a:r>
              <a:rPr lang="en-US" altLang="zh-CN" dirty="0"/>
              <a:t>Target engagement</a:t>
            </a:r>
            <a:endParaRPr lang="zh-CN" altLang="en-US" dirty="0"/>
          </a:p>
          <a:p>
            <a:r>
              <a:rPr lang="en-US" altLang="zh-CN" dirty="0"/>
              <a:t>ADME property</a:t>
            </a:r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8B54BC-8E17-4CB8-AF98-1D354F865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88" y="1933721"/>
            <a:ext cx="6100191" cy="427013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8D4858C-F2F2-4765-86E7-2DC02D02E0BC}"/>
              </a:ext>
            </a:extLst>
          </p:cNvPr>
          <p:cNvSpPr/>
          <p:nvPr/>
        </p:nvSpPr>
        <p:spPr>
          <a:xfrm>
            <a:off x="5719483" y="929879"/>
            <a:ext cx="5669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/>
              <a:t>Drug candidate, of course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74269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72A76-971B-42AB-8E2B-A6C7002F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C9DB22-1927-48B8-A8FE-027A48A2B7BF}"/>
              </a:ext>
            </a:extLst>
          </p:cNvPr>
          <p:cNvSpPr/>
          <p:nvPr/>
        </p:nvSpPr>
        <p:spPr>
          <a:xfrm>
            <a:off x="2009273" y="2445223"/>
            <a:ext cx="94327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Targeting EGFR/her2 exon 20 insertion mutations in non-small </a:t>
            </a:r>
            <a:r>
              <a:rPr lang="en-US" altLang="zh-CN" sz="4800" b="1" dirty="0">
                <a:solidFill>
                  <a:srgbClr val="002060"/>
                </a:solidFill>
              </a:rPr>
              <a:t>cell lung cancer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72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720" y="5716"/>
            <a:ext cx="10058400" cy="1609344"/>
          </a:xfrm>
        </p:spPr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829" y="1509597"/>
            <a:ext cx="5938551" cy="455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473" y="493492"/>
            <a:ext cx="3282921" cy="443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右箭头 8"/>
          <p:cNvSpPr/>
          <p:nvPr/>
        </p:nvSpPr>
        <p:spPr>
          <a:xfrm>
            <a:off x="6916189" y="3649287"/>
            <a:ext cx="1230284" cy="673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8"/>
          <p:cNvSpPr txBox="1"/>
          <p:nvPr/>
        </p:nvSpPr>
        <p:spPr>
          <a:xfrm>
            <a:off x="7022102" y="3341510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30051"/>
                </a:solidFill>
              </a:rPr>
              <a:t>NSCLC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437" y="6131489"/>
            <a:ext cx="4324004" cy="21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10854431" y="264482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腺癌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854431" y="47961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鳞癌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079" y="4913164"/>
            <a:ext cx="2593403" cy="19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4A8B2-57F9-4FBA-8C17-982D1156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368" y="125232"/>
            <a:ext cx="10210453" cy="792000"/>
          </a:xfrm>
        </p:spPr>
        <p:txBody>
          <a:bodyPr>
            <a:normAutofit fontScale="90000"/>
          </a:bodyPr>
          <a:lstStyle/>
          <a:p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sz="3600" b="0" dirty="0"/>
              <a:t>Prevalence of rare EGFR gene</a:t>
            </a:r>
            <a:br>
              <a:rPr lang="en-US" sz="3600" b="0" dirty="0"/>
            </a:br>
            <a:r>
              <a:rPr lang="en-US" sz="3600" b="0" dirty="0"/>
              <a:t>mutations in non small-cell lung cancer:</a:t>
            </a:r>
            <a:br>
              <a:rPr lang="en-US" sz="3600" b="0" dirty="0"/>
            </a:br>
            <a:r>
              <a:rPr lang="en-US" sz="3600" b="0" dirty="0"/>
              <a:t>Exon20 a most common atypical </a:t>
            </a:r>
            <a:r>
              <a:rPr lang="en-US" sz="3600" b="0" dirty="0" err="1"/>
              <a:t>mution</a:t>
            </a:r>
            <a:endParaRPr lang="en-US" sz="3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6FA1B8-E526-4599-96F3-D7D5C4E41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410"/>
          <a:stretch/>
        </p:blipFill>
        <p:spPr>
          <a:xfrm>
            <a:off x="2127581" y="1868543"/>
            <a:ext cx="3219526" cy="34650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AF85E5D-68F5-4EB3-8F32-9DB3B1F75405}"/>
              </a:ext>
            </a:extLst>
          </p:cNvPr>
          <p:cNvSpPr txBox="1"/>
          <p:nvPr/>
        </p:nvSpPr>
        <p:spPr>
          <a:xfrm>
            <a:off x="1240632" y="5380987"/>
            <a:ext cx="485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Arcila</a:t>
            </a:r>
            <a:r>
              <a:rPr lang="en-US" dirty="0"/>
              <a:t> et al. Mol Cancer </a:t>
            </a:r>
            <a:r>
              <a:rPr lang="en-US" dirty="0" err="1"/>
              <a:t>Ther</a:t>
            </a:r>
            <a:r>
              <a:rPr lang="en-US" dirty="0"/>
              <a:t>; 12(2) February 2013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7C92CB-0AA0-41F3-AC65-C09E894E72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4611" y="2030445"/>
            <a:ext cx="3308412" cy="298487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D9F053E-0BB2-464B-BE18-08D709472631}"/>
              </a:ext>
            </a:extLst>
          </p:cNvPr>
          <p:cNvSpPr/>
          <p:nvPr/>
        </p:nvSpPr>
        <p:spPr>
          <a:xfrm>
            <a:off x="7241354" y="5380987"/>
            <a:ext cx="4121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6e5d2ec0"/>
              </a:rPr>
              <a:t>K</a:t>
            </a:r>
            <a:r>
              <a:rPr lang="en-US" altLang="zh-CN" dirty="0">
                <a:latin typeface="AdvOT6e5d2ec0"/>
              </a:rPr>
              <a:t>rawczyk et al.</a:t>
            </a:r>
            <a:r>
              <a:rPr lang="zh-CN" altLang="en-US" dirty="0">
                <a:latin typeface="AdvOT6e5d2ec0"/>
              </a:rPr>
              <a:t> </a:t>
            </a:r>
            <a:r>
              <a:rPr lang="en-US" dirty="0">
                <a:latin typeface="AdvOT6e5d2ec0"/>
              </a:rPr>
              <a:t>Annals of Oncology</a:t>
            </a:r>
            <a:r>
              <a:rPr lang="zh-CN" altLang="en-US" dirty="0">
                <a:latin typeface="AdvOT6e5d2ec0"/>
              </a:rPr>
              <a:t>，</a:t>
            </a:r>
            <a:r>
              <a:rPr lang="en-US" altLang="zh-CN" dirty="0">
                <a:latin typeface="AdvOT6e5d2ec0"/>
              </a:rPr>
              <a:t>2015</a:t>
            </a:r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305C82-4870-4DDD-A572-0AC83CC7E596}"/>
              </a:ext>
            </a:extLst>
          </p:cNvPr>
          <p:cNvSpPr txBox="1"/>
          <p:nvPr/>
        </p:nvSpPr>
        <p:spPr>
          <a:xfrm>
            <a:off x="1669756" y="1621100"/>
            <a:ext cx="399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15-20% of EGFR mutations are “atypical”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66E65A9-2B37-418D-8A48-DA547C54589D}"/>
              </a:ext>
            </a:extLst>
          </p:cNvPr>
          <p:cNvSpPr txBox="1"/>
          <p:nvPr/>
        </p:nvSpPr>
        <p:spPr>
          <a:xfrm>
            <a:off x="7140257" y="1652208"/>
            <a:ext cx="405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~50% of “atypical” mutations are Exon 20</a:t>
            </a:r>
          </a:p>
        </p:txBody>
      </p:sp>
    </p:spTree>
    <p:extLst>
      <p:ext uri="{BB962C8B-B14F-4D97-AF65-F5344CB8AC3E}">
        <p14:creationId xmlns:p14="http://schemas.microsoft.com/office/powerpoint/2010/main" val="422867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9229D0-2448-45F3-AADC-29C59E9E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 descr="图片包含 屏幕截图&#10;&#10;描述已自动生成">
            <a:extLst>
              <a:ext uri="{FF2B5EF4-FFF2-40B4-BE49-F238E27FC236}">
                <a16:creationId xmlns:a16="http://schemas.microsoft.com/office/drawing/2014/main" id="{6C8EDEF7-3DBE-4644-B753-BC3B8E0E8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9298" r="4692"/>
          <a:stretch/>
        </p:blipFill>
        <p:spPr>
          <a:xfrm>
            <a:off x="2478504" y="1267094"/>
            <a:ext cx="6983984" cy="52215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AFD0D68-7CBB-4C4B-A357-9EB38DDF267F}"/>
              </a:ext>
            </a:extLst>
          </p:cNvPr>
          <p:cNvSpPr txBox="1"/>
          <p:nvPr/>
        </p:nvSpPr>
        <p:spPr>
          <a:xfrm>
            <a:off x="4584032" y="6468252"/>
            <a:ext cx="600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</a:t>
            </a:r>
            <a:r>
              <a:rPr lang="en-US" dirty="0" err="1"/>
              <a:t>Heymach</a:t>
            </a:r>
            <a:r>
              <a:rPr lang="en-US" dirty="0"/>
              <a:t>, 2019 ASCO Education session</a:t>
            </a:r>
            <a:r>
              <a:rPr lang="zh-CN" altLang="en-US" dirty="0"/>
              <a:t>（</a:t>
            </a:r>
            <a:r>
              <a:rPr lang="en-US" altLang="zh-CN" dirty="0"/>
              <a:t>June 1,2019</a:t>
            </a:r>
            <a:r>
              <a:rPr lang="zh-CN" altLang="en-US" dirty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6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869EFA-E661-4306-A2F3-E5F66E92F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032" y="377895"/>
            <a:ext cx="9861536" cy="792000"/>
          </a:xfrm>
        </p:spPr>
        <p:txBody>
          <a:bodyPr>
            <a:normAutofit/>
          </a:bodyPr>
          <a:lstStyle/>
          <a:p>
            <a:r>
              <a:rPr lang="en-US" sz="3200" dirty="0"/>
              <a:t>U</a:t>
            </a:r>
            <a:r>
              <a:rPr lang="en-US" altLang="zh-CN" sz="3200" dirty="0"/>
              <a:t>nderstanding of Exon20 insertions in NSCLC</a:t>
            </a:r>
            <a:endParaRPr 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1C851E-6C9A-4377-ADE1-46543C98CB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1462" y="1169895"/>
            <a:ext cx="8481819" cy="536828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8E933E5-BD3C-45E7-9F1B-50DCE29C4B51}"/>
              </a:ext>
            </a:extLst>
          </p:cNvPr>
          <p:cNvSpPr/>
          <p:nvPr/>
        </p:nvSpPr>
        <p:spPr>
          <a:xfrm>
            <a:off x="4000500" y="6488668"/>
            <a:ext cx="5153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Myriad_R"/>
              </a:rPr>
              <a:t>Signal Transduction and Targeted Therapy ( 2019) 4:5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18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CA6F4C-0824-41A6-A301-7D7C4D53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Exon 20 insertions in tyrosine kinase domain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8643B0-980E-4502-9C8E-4C90928EB9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061" y="1234337"/>
            <a:ext cx="5308901" cy="524576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31BCBA5-79E1-4EF3-BD5C-F33B78653779}"/>
              </a:ext>
            </a:extLst>
          </p:cNvPr>
          <p:cNvSpPr/>
          <p:nvPr/>
        </p:nvSpPr>
        <p:spPr>
          <a:xfrm>
            <a:off x="270576" y="6307163"/>
            <a:ext cx="5308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dvTT6780a46b"/>
              </a:rPr>
              <a:t>Mutations occur within the C-terminal end of the C-helix or more frequently in the loop that </a:t>
            </a:r>
            <a:r>
              <a:rPr lang="en-US" sz="1600" dirty="0" err="1">
                <a:latin typeface="AdvTT6780a46b"/>
              </a:rPr>
              <a:t>immediatelyfollows</a:t>
            </a:r>
            <a:r>
              <a:rPr lang="en-US" sz="1600" dirty="0">
                <a:latin typeface="AdvTT6780a46b"/>
              </a:rPr>
              <a:t>.</a:t>
            </a:r>
            <a:endParaRPr lang="en-US" sz="16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B4F47B1-544F-4AA5-95A4-ABFE4D7AB3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4071" y="1145654"/>
            <a:ext cx="4235618" cy="46983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98C027-8D68-437C-B19B-451F1F7C74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0614" y="5889636"/>
            <a:ext cx="6131386" cy="54481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5CBD9B1-7891-414F-92C7-318E1E9CF650}"/>
              </a:ext>
            </a:extLst>
          </p:cNvPr>
          <p:cNvSpPr/>
          <p:nvPr/>
        </p:nvSpPr>
        <p:spPr>
          <a:xfrm>
            <a:off x="9738965" y="2515469"/>
            <a:ext cx="22023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dvOT46dcae81"/>
              </a:rPr>
              <a:t>crystal structure of D770_N771insNPG revealed an</a:t>
            </a:r>
          </a:p>
          <a:p>
            <a:r>
              <a:rPr lang="en-US" sz="1200" dirty="0">
                <a:latin typeface="AdvOT46dcae81"/>
              </a:rPr>
              <a:t>active conformation with the C-helix adopting an inward position. </a:t>
            </a:r>
          </a:p>
          <a:p>
            <a:endParaRPr lang="en-US" sz="1200" dirty="0">
              <a:latin typeface="AdvOT46dcae81"/>
            </a:endParaRPr>
          </a:p>
          <a:p>
            <a:r>
              <a:rPr lang="en-US" sz="1200" dirty="0"/>
              <a:t>exon 20 insertions</a:t>
            </a:r>
          </a:p>
          <a:p>
            <a:r>
              <a:rPr lang="en-US" sz="1200" dirty="0"/>
              <a:t>essentially “lock” EGFR molecules in an active conformation in the absence of ligand binding.</a:t>
            </a:r>
          </a:p>
        </p:txBody>
      </p:sp>
    </p:spTree>
    <p:extLst>
      <p:ext uri="{BB962C8B-B14F-4D97-AF65-F5344CB8AC3E}">
        <p14:creationId xmlns:p14="http://schemas.microsoft.com/office/powerpoint/2010/main" val="2931194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science students">
      <a:dk1>
        <a:sysClr val="windowText" lastClr="000000"/>
      </a:dk1>
      <a:lt1>
        <a:sysClr val="window" lastClr="FFFFFF"/>
      </a:lt1>
      <a:dk2>
        <a:srgbClr val="44546A"/>
      </a:dk2>
      <a:lt2>
        <a:srgbClr val="FADC2B"/>
      </a:lt2>
      <a:accent1>
        <a:srgbClr val="ED1C24"/>
      </a:accent1>
      <a:accent2>
        <a:srgbClr val="3C3C3C"/>
      </a:accent2>
      <a:accent3>
        <a:srgbClr val="646464"/>
      </a:accent3>
      <a:accent4>
        <a:srgbClr val="8C8C8C"/>
      </a:accent4>
      <a:accent5>
        <a:srgbClr val="B4B4B4"/>
      </a:accent5>
      <a:accent6>
        <a:srgbClr val="9B9B9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4" id="{F4BBA5F8-80E5-4ECE-A367-8DF178A46D87}" vid="{1DF69768-D4DB-4129-8701-BC4F8580BEA6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CB7C206-43CB-43BB-94FF-535F880D2F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532</Words>
  <Application>Microsoft Office PowerPoint</Application>
  <PresentationFormat>宽屏</PresentationFormat>
  <Paragraphs>97</Paragraphs>
  <Slides>29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AdvMyriad_R</vt:lpstr>
      <vt:lpstr>AdvOT46dcae81</vt:lpstr>
      <vt:lpstr>AdvOT46dcae81+fb</vt:lpstr>
      <vt:lpstr>AdvOT6e5d2ec0</vt:lpstr>
      <vt:lpstr>AdvTT6780a46b</vt:lpstr>
      <vt:lpstr>宋体</vt:lpstr>
      <vt:lpstr>微软雅黑</vt:lpstr>
      <vt:lpstr>Arial</vt:lpstr>
      <vt:lpstr>Calibri</vt:lpstr>
      <vt:lpstr>Calibri Light</vt:lpstr>
      <vt:lpstr>Verdana</vt:lpstr>
      <vt:lpstr>Office 主题</vt:lpstr>
      <vt:lpstr>CS ChemDraw Drawing</vt:lpstr>
      <vt:lpstr>Jchem applications in Medchem</vt:lpstr>
      <vt:lpstr>Introduction</vt:lpstr>
      <vt:lpstr>What medchem should focus?</vt:lpstr>
      <vt:lpstr>PowerPoint 演示文稿</vt:lpstr>
      <vt:lpstr>Background</vt:lpstr>
      <vt:lpstr>  Prevalence of rare EGFR gene mutations in non small-cell lung cancer: Exon20 a most common atypical mution</vt:lpstr>
      <vt:lpstr>PowerPoint 演示文稿</vt:lpstr>
      <vt:lpstr>Understanding of Exon20 insertions in NSCLC</vt:lpstr>
      <vt:lpstr>Exon 20 insertions in tyrosine kinase domain</vt:lpstr>
      <vt:lpstr>Patients with EGFR or HER2 exon 20 NSCLC have poor response to current TKIs</vt:lpstr>
      <vt:lpstr>What about efficacy of 2nd or 3rd gen EGFR TKIs?</vt:lpstr>
      <vt:lpstr>Potency VS selectivity</vt:lpstr>
      <vt:lpstr>Clinical efficacy </vt:lpstr>
      <vt:lpstr>Bottom line for EGFR and HER2 exon 20 mutant NSCLC</vt:lpstr>
      <vt:lpstr>Rationale design</vt:lpstr>
      <vt:lpstr>Jchem functions</vt:lpstr>
      <vt:lpstr>Physicochemical property prediction </vt:lpstr>
      <vt:lpstr>pKa</vt:lpstr>
      <vt:lpstr>Log D</vt:lpstr>
      <vt:lpstr>Measured vs predicted LogD</vt:lpstr>
      <vt:lpstr>Jchem excel formula fx（=JCxxx）</vt:lpstr>
      <vt:lpstr>Jchem functions</vt:lpstr>
      <vt:lpstr>SAR table generation</vt:lpstr>
      <vt:lpstr>SAR table generation</vt:lpstr>
      <vt:lpstr>SAR table generation</vt:lpstr>
      <vt:lpstr>Structure filter</vt:lpstr>
      <vt:lpstr>Structure filter</vt:lpstr>
      <vt:lpstr>What we expect next for Jchem?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2019-06-19T05:02:56Z</dcterms:created>
  <dcterms:modified xsi:type="dcterms:W3CDTF">2019-07-04T01:18:53Z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TC043557019991</vt:lpwstr>
  </property>
</Properties>
</file>